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3" r:id="rId4"/>
  </p:sldMasterIdLst>
  <p:notesMasterIdLst>
    <p:notesMasterId r:id="rId6"/>
  </p:notesMasterIdLst>
  <p:handoutMasterIdLst>
    <p:handoutMasterId r:id="rId44"/>
  </p:handoutMasterIdLst>
  <p:sldIdLst>
    <p:sldId id="257" r:id="rId5"/>
    <p:sldId id="296" r:id="rId7"/>
    <p:sldId id="413" r:id="rId8"/>
    <p:sldId id="433" r:id="rId9"/>
    <p:sldId id="367" r:id="rId10"/>
    <p:sldId id="463" r:id="rId11"/>
    <p:sldId id="369" r:id="rId12"/>
    <p:sldId id="324" r:id="rId13"/>
    <p:sldId id="325" r:id="rId14"/>
    <p:sldId id="340" r:id="rId15"/>
    <p:sldId id="355" r:id="rId16"/>
    <p:sldId id="341" r:id="rId17"/>
    <p:sldId id="464" r:id="rId18"/>
    <p:sldId id="465" r:id="rId19"/>
    <p:sldId id="466" r:id="rId20"/>
    <p:sldId id="467" r:id="rId21"/>
    <p:sldId id="468" r:id="rId22"/>
    <p:sldId id="469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94" r:id="rId33"/>
    <p:sldId id="444" r:id="rId34"/>
    <p:sldId id="299" r:id="rId35"/>
    <p:sldId id="471" r:id="rId36"/>
    <p:sldId id="396" r:id="rId37"/>
    <p:sldId id="497" r:id="rId38"/>
    <p:sldId id="495" r:id="rId39"/>
    <p:sldId id="504" r:id="rId40"/>
    <p:sldId id="470" r:id="rId41"/>
    <p:sldId id="460" r:id="rId42"/>
    <p:sldId id="368" r:id="rId43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AEB"/>
    <a:srgbClr val="D5D8D9"/>
    <a:srgbClr val="FEFEFE"/>
    <a:srgbClr val="0068E3"/>
    <a:srgbClr val="005825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1" y="48"/>
      </p:cViewPr>
      <p:guideLst>
        <p:guide orient="horz" pos="19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9" Type="http://schemas.openxmlformats.org/officeDocument/2006/relationships/tags" Target="tags/tag147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CFE7D-8F55-4EE8-8149-5D8520A0AA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782A-40BF-4B90-AD78-793C065210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0C8795-E1E0-49C7-9A53-0E7622B663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8782A-40BF-4B90-AD78-793C065210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流程图: 手动输入 70"/>
          <p:cNvSpPr/>
          <p:nvPr userDrawn="1">
            <p:custDataLst>
              <p:tags r:id="rId2"/>
            </p:custDataLst>
          </p:nvPr>
        </p:nvSpPr>
        <p:spPr>
          <a:xfrm rot="16200000">
            <a:off x="11353228" y="6024815"/>
            <a:ext cx="370800" cy="1296000"/>
          </a:xfrm>
          <a:prstGeom prst="flowChartManualIn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2" name="文本框 71"/>
          <p:cNvSpPr txBox="1"/>
          <p:nvPr userDrawn="1">
            <p:custDataLst>
              <p:tags r:id="rId3"/>
            </p:custDataLst>
          </p:nvPr>
        </p:nvSpPr>
        <p:spPr>
          <a:xfrm>
            <a:off x="11064751" y="6456878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Page </a:t>
            </a:r>
            <a:fld id="{C8929560-36A5-4E5C-AD05-6B0C43E6C7A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en-US" b="1" spc="113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流程图: 手动输入 70"/>
          <p:cNvSpPr/>
          <p:nvPr userDrawn="1">
            <p:custDataLst>
              <p:tags r:id="rId2"/>
            </p:custDataLst>
          </p:nvPr>
        </p:nvSpPr>
        <p:spPr>
          <a:xfrm rot="16200000">
            <a:off x="11353228" y="6024815"/>
            <a:ext cx="370800" cy="1296000"/>
          </a:xfrm>
          <a:prstGeom prst="flowChartManualIn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2" name="文本框 71"/>
          <p:cNvSpPr txBox="1"/>
          <p:nvPr userDrawn="1">
            <p:custDataLst>
              <p:tags r:id="rId3"/>
            </p:custDataLst>
          </p:nvPr>
        </p:nvSpPr>
        <p:spPr>
          <a:xfrm>
            <a:off x="11064751" y="6456878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Page </a:t>
            </a:r>
            <a:fld id="{C8929560-36A5-4E5C-AD05-6B0C43E6C7A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en-US" b="1" spc="113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085850" y="1014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11000">
        <p15:prstTrans prst="pageCurlDouble"/>
      </p:transition>
    </mc:Choice>
    <mc:Fallback>
      <p:transition spd="slow" advClick="0" advTm="1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tags" Target="../tags/tag17.xml"/><Relationship Id="rId5" Type="http://schemas.openxmlformats.org/officeDocument/2006/relationships/image" Target="../media/image2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" y="0"/>
            <a:ext cx="12191239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6492240"/>
            <a:ext cx="12183745" cy="36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68E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rgbClr val="D60000"/>
              </a:solidFill>
            </a:endParaRPr>
          </a:p>
        </p:txBody>
      </p:sp>
      <p:sp>
        <p:nvSpPr>
          <p:cNvPr id="71" name="流程图: 手动输入 70"/>
          <p:cNvSpPr/>
          <p:nvPr userDrawn="1">
            <p:custDataLst>
              <p:tags r:id="rId5"/>
            </p:custDataLst>
          </p:nvPr>
        </p:nvSpPr>
        <p:spPr>
          <a:xfrm rot="16200000">
            <a:off x="11353228" y="6024815"/>
            <a:ext cx="370800" cy="1296000"/>
          </a:xfrm>
          <a:prstGeom prst="flowChartManualIn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2" name="文本框 71"/>
          <p:cNvSpPr txBox="1"/>
          <p:nvPr userDrawn="1">
            <p:custDataLst>
              <p:tags r:id="rId6"/>
            </p:custDataLst>
          </p:nvPr>
        </p:nvSpPr>
        <p:spPr>
          <a:xfrm>
            <a:off x="11064751" y="6456878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Page </a:t>
            </a:r>
            <a:fld id="{C8929560-36A5-4E5C-AD05-6B0C43E6C7A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en-US" b="1" spc="113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7" name="页脚占位符 26"/>
          <p:cNvSpPr>
            <a:spLocks noGrp="1"/>
          </p:cNvSpPr>
          <p:nvPr userDrawn="1">
            <p:custDataLst>
              <p:tags r:id="rId7"/>
            </p:custDataLst>
          </p:nvPr>
        </p:nvSpPr>
        <p:spPr>
          <a:xfrm>
            <a:off x="2296160" y="6496050"/>
            <a:ext cx="7825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日期占位符 25"/>
          <p:cNvSpPr>
            <a:spLocks noGrp="1"/>
          </p:cNvSpPr>
          <p:nvPr userDrawn="1">
            <p:custDataLst>
              <p:tags r:id="rId8"/>
            </p:custDataLst>
          </p:nvPr>
        </p:nvSpPr>
        <p:spPr>
          <a:xfrm>
            <a:off x="838200" y="64960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746A06A-D7EE-4540-AC79-F6AA4E16AA53}" type="datetime1">
              <a:rPr lang="en-US" altLang="zh-CN" b="1" smtClean="0">
                <a:solidFill>
                  <a:schemeClr val="tx1"/>
                </a:solidFill>
              </a:rPr>
            </a:fld>
            <a:endParaRPr lang="en-US" altLang="zh-CN" b="1" dirty="0" smtClean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6492240"/>
            <a:ext cx="12183745" cy="36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68E3">
                    <a:alpha val="20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rgbClr val="D60000"/>
              </a:solidFill>
            </a:endParaRPr>
          </a:p>
        </p:txBody>
      </p:sp>
      <p:sp>
        <p:nvSpPr>
          <p:cNvPr id="71" name="流程图: 手动输入 70"/>
          <p:cNvSpPr/>
          <p:nvPr userDrawn="1">
            <p:custDataLst>
              <p:tags r:id="rId3"/>
            </p:custDataLst>
          </p:nvPr>
        </p:nvSpPr>
        <p:spPr>
          <a:xfrm rot="16200000">
            <a:off x="11353228" y="6024815"/>
            <a:ext cx="370800" cy="1296000"/>
          </a:xfrm>
          <a:prstGeom prst="flowChartManualIn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2" name="文本框 71"/>
          <p:cNvSpPr txBox="1"/>
          <p:nvPr userDrawn="1">
            <p:custDataLst>
              <p:tags r:id="rId4"/>
            </p:custDataLst>
          </p:nvPr>
        </p:nvSpPr>
        <p:spPr>
          <a:xfrm>
            <a:off x="11064751" y="6456878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Page </a:t>
            </a:r>
            <a:fld id="{C8929560-36A5-4E5C-AD05-6B0C43E6C7A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en-US" b="1" spc="113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7" name="图片 6" descr="集创赛LOGO 不带字"/>
          <p:cNvPicPr>
            <a:picLocks noChangeAspect="1"/>
          </p:cNvPicPr>
          <p:nvPr userDrawn="1"/>
        </p:nvPicPr>
        <p:blipFill>
          <a:blip r:embed="rId5"/>
          <a:srcRect b="2137"/>
          <a:stretch>
            <a:fillRect/>
          </a:stretch>
        </p:blipFill>
        <p:spPr>
          <a:xfrm>
            <a:off x="10777855" y="79375"/>
            <a:ext cx="1414145" cy="782320"/>
          </a:xfrm>
          <a:prstGeom prst="rect">
            <a:avLst/>
          </a:prstGeom>
        </p:spPr>
      </p:pic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6492240"/>
            <a:ext cx="12183745" cy="36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68E3">
                    <a:alpha val="20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rgbClr val="D60000"/>
              </a:solidFill>
            </a:endParaRPr>
          </a:p>
        </p:txBody>
      </p:sp>
      <p:sp>
        <p:nvSpPr>
          <p:cNvPr id="71" name="流程图: 手动输入 70"/>
          <p:cNvSpPr/>
          <p:nvPr userDrawn="1">
            <p:custDataLst>
              <p:tags r:id="rId3"/>
            </p:custDataLst>
          </p:nvPr>
        </p:nvSpPr>
        <p:spPr>
          <a:xfrm rot="16200000">
            <a:off x="11353228" y="6024815"/>
            <a:ext cx="370800" cy="1296000"/>
          </a:xfrm>
          <a:prstGeom prst="flowChartManualIn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2" name="文本框 71"/>
          <p:cNvSpPr txBox="1"/>
          <p:nvPr userDrawn="1">
            <p:custDataLst>
              <p:tags r:id="rId4"/>
            </p:custDataLst>
          </p:nvPr>
        </p:nvSpPr>
        <p:spPr>
          <a:xfrm>
            <a:off x="11064751" y="6456878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Page </a:t>
            </a:r>
            <a:fld id="{C8929560-36A5-4E5C-AD05-6B0C43E6C7A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en-US" b="1" spc="113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7" name="图片 6" descr="集创赛LOGO 不带字"/>
          <p:cNvPicPr>
            <a:picLocks noChangeAspect="1"/>
          </p:cNvPicPr>
          <p:nvPr userDrawn="1"/>
        </p:nvPicPr>
        <p:blipFill>
          <a:blip r:embed="rId5"/>
          <a:srcRect b="2137"/>
          <a:stretch>
            <a:fillRect/>
          </a:stretch>
        </p:blipFill>
        <p:spPr>
          <a:xfrm>
            <a:off x="10777855" y="79375"/>
            <a:ext cx="1414145" cy="782320"/>
          </a:xfrm>
          <a:prstGeom prst="rect">
            <a:avLst/>
          </a:prstGeom>
        </p:spPr>
      </p:pic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emf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74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0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5.emf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30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298465" y="2509090"/>
            <a:ext cx="184731" cy="1366527"/>
            <a:chOff x="1122555" y="2108935"/>
            <a:chExt cx="153942" cy="1138773"/>
          </a:xfrm>
        </p:grpSpPr>
        <p:sp>
          <p:nvSpPr>
            <p:cNvPr id="20" name="矩形 19"/>
            <p:cNvSpPr/>
            <p:nvPr/>
          </p:nvSpPr>
          <p:spPr>
            <a:xfrm>
              <a:off x="1122555" y="2108935"/>
              <a:ext cx="153941" cy="569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22960"/>
              <a:endParaRPr lang="zh-CN" altLang="en-US" sz="3840" b="1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2556" y="2678321"/>
              <a:ext cx="15394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22960"/>
              <a:endParaRPr lang="zh-CN" altLang="en-US" sz="384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燕尾形 3"/>
          <p:cNvSpPr/>
          <p:nvPr/>
        </p:nvSpPr>
        <p:spPr>
          <a:xfrm>
            <a:off x="3548309" y="2896059"/>
            <a:ext cx="256853" cy="448435"/>
          </a:xfrm>
          <a:prstGeom prst="chevron">
            <a:avLst/>
          </a:prstGeom>
          <a:solidFill>
            <a:srgbClr val="005825"/>
          </a:solidFill>
          <a:ln>
            <a:solidFill>
              <a:srgbClr val="005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rgbClr val="005825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52710" y="1793465"/>
            <a:ext cx="3960000" cy="648000"/>
          </a:xfrm>
          <a:prstGeom prst="roundRect">
            <a:avLst/>
          </a:prstGeom>
          <a:solidFill>
            <a:srgbClr val="005825"/>
          </a:solidFill>
        </p:spPr>
        <p:txBody>
          <a:bodyPr wrap="square" rtlCol="0">
            <a:spAutoFit/>
          </a:bodyPr>
          <a:lstStyle/>
          <a:p>
            <a:pPr indent="0" algn="ctr">
              <a:buNone/>
              <a:defRPr/>
            </a:pPr>
            <a:endParaRPr lang="zh-CN" altLang="en-US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0" name="燕尾形 3"/>
          <p:cNvSpPr/>
          <p:nvPr/>
        </p:nvSpPr>
        <p:spPr>
          <a:xfrm>
            <a:off x="3134654" y="2911611"/>
            <a:ext cx="256853" cy="448435"/>
          </a:xfrm>
          <a:prstGeom prst="chevron">
            <a:avLst/>
          </a:prstGeom>
          <a:solidFill>
            <a:srgbClr val="005825"/>
          </a:solidFill>
          <a:ln>
            <a:solidFill>
              <a:srgbClr val="005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rgbClr val="00582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1385" y="1855470"/>
            <a:ext cx="3609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关键设计细节介绍</a:t>
            </a:r>
            <a:endParaRPr lang="zh-CN" altLang="en-US" sz="2800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65147" y="713247"/>
            <a:ext cx="3960000" cy="666000"/>
          </a:xfrm>
          <a:prstGeom prst="roundRect">
            <a:avLst/>
          </a:prstGeom>
          <a:solidFill>
            <a:srgbClr val="005825"/>
          </a:solidFill>
        </p:spPr>
        <p:txBody>
          <a:bodyPr wrap="square" rtlCol="0">
            <a:spAutoFit/>
          </a:bodyPr>
          <a:lstStyle/>
          <a:p>
            <a:pPr indent="0" algn="ctr">
              <a:buNone/>
              <a:defRPr/>
            </a:pPr>
            <a:endParaRPr lang="zh-CN" altLang="en-US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48960" y="756285"/>
            <a:ext cx="2174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项目介绍</a:t>
            </a:r>
            <a:endParaRPr lang="zh-CN" altLang="en-US" sz="2800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53012" y="3921778"/>
            <a:ext cx="3960000" cy="612000"/>
          </a:xfrm>
          <a:prstGeom prst="roundRect">
            <a:avLst/>
          </a:prstGeom>
          <a:solidFill>
            <a:srgbClr val="005825"/>
          </a:solidFill>
        </p:spPr>
        <p:txBody>
          <a:bodyPr wrap="square" rtlCol="0">
            <a:spAutoFit/>
          </a:bodyPr>
          <a:lstStyle/>
          <a:p>
            <a:pPr indent="0" algn="ctr">
              <a:buNone/>
              <a:defRPr/>
            </a:pPr>
            <a:endParaRPr lang="zh-CN" altLang="en-US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76703" y="3889555"/>
            <a:ext cx="3383280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22960">
              <a:lnSpc>
                <a:spcPct val="120000"/>
              </a:lnSpc>
            </a:pPr>
            <a:r>
              <a:rPr lang="zh-CN" altLang="en-US" sz="2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逻辑综合与</a:t>
            </a:r>
            <a:r>
              <a:rPr lang="zh-CN" altLang="en-US" sz="2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物理实现</a:t>
            </a:r>
            <a:endParaRPr lang="zh-CN" altLang="en-US" sz="28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5772" y="2702988"/>
            <a:ext cx="1598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 纲</a:t>
            </a:r>
            <a:endParaRPr lang="zh-CN" altLang="en-US" sz="48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2710" y="2898365"/>
            <a:ext cx="3960000" cy="648000"/>
          </a:xfrm>
          <a:prstGeom prst="roundRect">
            <a:avLst/>
          </a:prstGeom>
          <a:solidFill>
            <a:srgbClr val="005825"/>
          </a:solidFill>
        </p:spPr>
        <p:txBody>
          <a:bodyPr wrap="square" rtlCol="0">
            <a:spAutoFit/>
          </a:bodyPr>
          <a:p>
            <a:pPr indent="0" algn="ctr">
              <a:buNone/>
              <a:defRPr/>
            </a:pPr>
            <a:endParaRPr lang="zh-CN" altLang="en-US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5015" y="2960370"/>
            <a:ext cx="3948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UVM</a:t>
            </a:r>
            <a:r>
              <a:rPr lang="zh-CN" altLang="en-US" sz="28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验证与功能</a:t>
            </a:r>
            <a:r>
              <a:rPr lang="zh-CN" altLang="en-US" sz="28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测试</a:t>
            </a:r>
            <a:endParaRPr lang="zh-CN" altLang="en-US" sz="2800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3012" y="4963178"/>
            <a:ext cx="3960000" cy="612000"/>
          </a:xfrm>
          <a:prstGeom prst="roundRect">
            <a:avLst/>
          </a:prstGeom>
          <a:solidFill>
            <a:srgbClr val="005825"/>
          </a:solidFill>
        </p:spPr>
        <p:txBody>
          <a:bodyPr wrap="square" rtlCol="0">
            <a:spAutoFit/>
          </a:bodyPr>
          <a:p>
            <a:pPr indent="0" algn="ctr">
              <a:buNone/>
              <a:defRPr/>
            </a:pPr>
            <a:endParaRPr lang="zh-CN" altLang="en-US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65703" y="4929685"/>
            <a:ext cx="1605280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defTabSz="822960">
              <a:lnSpc>
                <a:spcPct val="120000"/>
              </a:lnSpc>
            </a:pPr>
            <a:r>
              <a:rPr lang="zh-CN" altLang="en-US" sz="2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2800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1000"/>
    </mc:Choice>
    <mc:Fallback>
      <p:transition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436435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AXI2AHB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桥接器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05936"/>
            <a:ext cx="3384000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05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" y="1109980"/>
            <a:ext cx="5289550" cy="4483100"/>
          </a:xfrm>
          <a:prstGeom prst="rect">
            <a:avLst/>
          </a:prstGeom>
        </p:spPr>
      </p:pic>
      <p:pic>
        <p:nvPicPr>
          <p:cNvPr id="12" name="图片 11" descr="AXI2AH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425" y="3200400"/>
            <a:ext cx="5696585" cy="1695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73395" y="5436870"/>
            <a:ext cx="5397500" cy="1155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30000"/>
              </a:lnSpc>
            </a:pPr>
            <a:r>
              <a:rPr lang="en-US" altLang="zh-CN"/>
              <a:t>   </a:t>
            </a:r>
            <a:r>
              <a:rPr lang="zh-CN" b="1">
                <a:latin typeface="+mn-ea"/>
                <a:cs typeface="+mn-ea"/>
              </a:rPr>
              <a:t>   AXI2AHB bridge</a:t>
            </a:r>
            <a:r>
              <a:rPr lang="zh-CN" altLang="en-US"/>
              <a:t>实现了</a:t>
            </a:r>
            <a:r>
              <a:rPr lang="zh-CN" altLang="en-US">
                <a:solidFill>
                  <a:srgbClr val="FF0000"/>
                </a:solidFill>
              </a:rPr>
              <a:t>AXI协议到AHB协议的转换</a:t>
            </a:r>
            <a:r>
              <a:rPr lang="zh-CN" altLang="en-US"/>
              <a:t>，兼容交叉矩阵模块，可支持最大incr/wrap burst长度为256，支持乱序</a:t>
            </a:r>
            <a:r>
              <a:rPr lang="en-US" altLang="zh-CN"/>
              <a:t>/</a:t>
            </a:r>
            <a:r>
              <a:rPr lang="zh-CN" altLang="en-US"/>
              <a:t>交织</a:t>
            </a:r>
            <a:r>
              <a:rPr lang="zh-CN" altLang="en-US"/>
              <a:t>写数据。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87170" y="5782945"/>
            <a:ext cx="2985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AXI2AHB状态转移图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6302375" y="5022850"/>
            <a:ext cx="4968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AXI与AHB数据流交互示意图</a:t>
            </a:r>
            <a:endParaRPr lang="zh-CN" altLang="en-US" sz="2000" b="1"/>
          </a:p>
        </p:txBody>
      </p:sp>
      <p:pic>
        <p:nvPicPr>
          <p:cNvPr id="79" name="图片 79" descr="AXI2AH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395" y="450850"/>
            <a:ext cx="6054725" cy="22567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02375" y="2707640"/>
            <a:ext cx="4968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AXI2AHB_bridge</a:t>
            </a:r>
            <a:r>
              <a:rPr lang="zh-CN" altLang="en-US" sz="2000" b="1"/>
              <a:t>总体</a:t>
            </a:r>
            <a:r>
              <a:rPr lang="zh-CN" altLang="en-US" sz="2000" b="1"/>
              <a:t>架构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115" y="878840"/>
            <a:ext cx="5865495" cy="343471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4135" y="233045"/>
            <a:ext cx="436435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AXI2AHB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桥接器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1287883" y="823081"/>
            <a:ext cx="3384000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06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865" y="479425"/>
            <a:ext cx="3950970" cy="56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997700" y="6184265"/>
            <a:ext cx="3874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wrap</a:t>
            </a:r>
            <a:r>
              <a:rPr lang="zh-CN" altLang="en-US" b="1"/>
              <a:t>地址的更新，</a:t>
            </a:r>
            <a:r>
              <a:rPr lang="zh-CN" altLang="en-US" b="1">
                <a:solidFill>
                  <a:srgbClr val="FF0000"/>
                </a:solidFill>
              </a:rPr>
              <a:t>最大</a:t>
            </a:r>
            <a:r>
              <a:rPr lang="en-US" altLang="zh-CN" b="1">
                <a:solidFill>
                  <a:srgbClr val="FF0000"/>
                </a:solidFill>
              </a:rPr>
              <a:t>wrap 256</a:t>
            </a:r>
            <a:r>
              <a:rPr lang="zh-CN" altLang="en-US" b="1">
                <a:solidFill>
                  <a:srgbClr val="FF0000"/>
                </a:solidFill>
              </a:rPr>
              <a:t>拍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8935" y="4328160"/>
            <a:ext cx="6188075" cy="224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28600" indent="-254000" algn="l" fontAlgn="auto">
              <a:lnSpc>
                <a:spcPct val="11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u"/>
              <a:extLst>
                <a:ext uri="{35155182-B16C-46BC-9424-99874614C6A1}">
                  <wpsdc:indentchars xmlns:wpsdc="http://www.wps.cn/officeDocument/2017/drawingmlCustomData" val="-100" checksum="256801744"/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2000" b="1"/>
              <a:t>兼容交叉矩阵</a:t>
            </a:r>
            <a:r>
              <a:rPr lang="en-US" altLang="zh-CN" sz="2000" b="1"/>
              <a:t>: </a:t>
            </a:r>
            <a:r>
              <a:rPr lang="en-US" altLang="zh-CN" sz="2000"/>
              <a:t>由于ahb_hburst信号位宽是3，赛题要求实现最大burst长度为256拍，本设计选择将AXI的INCR传输全转化为AHB中的</a:t>
            </a:r>
            <a:r>
              <a:rPr lang="zh-CN" altLang="en-US" sz="2000"/>
              <a:t>不定长</a:t>
            </a:r>
            <a:r>
              <a:rPr lang="en-US" altLang="zh-CN" sz="2000"/>
              <a:t>burst类型，并将AXI的WRAP传输长度规定为4, 8, 16, 32, 64, 128和256拍，这些拍数更具有实际意义，而且刚好将hburst所有位数都用上了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520700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APB config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15461"/>
            <a:ext cx="3312000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07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813175" y="855980"/>
            <a:ext cx="65093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558800" algn="ctr"/>
            <a:r>
              <a:rPr lang="en-US" sz="2400" b="1">
                <a:latin typeface="+mj-ea"/>
                <a:ea typeface="+mj-ea"/>
                <a:cs typeface="+mj-ea"/>
              </a:rPr>
              <a:t>APB</a:t>
            </a:r>
            <a:r>
              <a:rPr lang="zh-CN" sz="2400" b="1">
                <a:latin typeface="+mj-ea"/>
                <a:ea typeface="+mj-ea"/>
                <a:cs typeface="+mj-ea"/>
              </a:rPr>
              <a:t>寄存器表格</a:t>
            </a:r>
            <a:r>
              <a:rPr lang="en-US" altLang="zh-CN" sz="2400" b="1">
                <a:latin typeface="+mj-ea"/>
                <a:ea typeface="+mj-ea"/>
                <a:cs typeface="+mj-ea"/>
              </a:rPr>
              <a:t>apb_regs_file.xlsx</a:t>
            </a:r>
            <a:endParaRPr lang="en-US" altLang="zh-CN" sz="2400" b="1">
              <a:latin typeface="+mj-ea"/>
              <a:ea typeface="+mj-ea"/>
              <a:cs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6185" y="5428615"/>
            <a:ext cx="1032637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</a:t>
            </a:r>
            <a:r>
              <a:rPr lang="zh-CN" b="1">
                <a:latin typeface="+mn-ea"/>
                <a:cs typeface="+mn-ea"/>
                <a:sym typeface="+mn-lt"/>
              </a:rPr>
              <a:t>APB config</a:t>
            </a:r>
            <a:r>
              <a:rPr lang="zh-CN" b="1">
                <a:latin typeface="+mn-ea"/>
                <a:cs typeface="+mn-ea"/>
              </a:rPr>
              <a:t>模块</a:t>
            </a:r>
            <a:r>
              <a:rPr lang="zh-CN" altLang="en-US"/>
              <a:t>可根据寄存器excel表格的寄存器定义来进行相应寄存器的读取数值功能，包括返回</a:t>
            </a:r>
            <a:r>
              <a:rPr lang="zh-CN" altLang="en-US" b="1"/>
              <a:t>是否存在译码错误</a:t>
            </a:r>
            <a:r>
              <a:rPr lang="zh-CN" altLang="en-US"/>
              <a:t>、</a:t>
            </a:r>
            <a:r>
              <a:rPr lang="zh-CN" altLang="en-US" b="1"/>
              <a:t>读取sid_buffer中</a:t>
            </a:r>
            <a:r>
              <a:rPr lang="zh-CN" altLang="en-US" b="1">
                <a:sym typeface="+mn-ea"/>
              </a:rPr>
              <a:t>的</a:t>
            </a:r>
            <a:r>
              <a:rPr lang="zh-CN" altLang="en-US" b="1"/>
              <a:t>缓存值</a:t>
            </a:r>
            <a:r>
              <a:rPr lang="zh-CN" altLang="en-US"/>
              <a:t>、</a:t>
            </a:r>
            <a:r>
              <a:rPr lang="zh-CN" altLang="en-US" b="1"/>
              <a:t>统计已经发出的读/写事务个数、配置</a:t>
            </a:r>
            <a:r>
              <a:rPr lang="en-US" altLang="zh-CN" b="1"/>
              <a:t>arbiter</a:t>
            </a:r>
            <a:r>
              <a:rPr lang="zh-CN" altLang="en-US" b="1"/>
              <a:t>类型、使能</a:t>
            </a:r>
            <a:r>
              <a:rPr lang="en-US" altLang="zh-CN" b="1"/>
              <a:t>m2s</a:t>
            </a:r>
            <a:r>
              <a:rPr lang="zh-CN" altLang="en-US" b="1"/>
              <a:t>通道</a:t>
            </a:r>
            <a:r>
              <a:rPr lang="zh-CN" altLang="en-US"/>
              <a:t>。APB config模块在本设计中是可配置的，取决于是否定义APB_CFG。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l="10308" t="4190"/>
          <a:stretch>
            <a:fillRect/>
          </a:stretch>
        </p:blipFill>
        <p:spPr>
          <a:xfrm>
            <a:off x="3244850" y="1365250"/>
            <a:ext cx="8307705" cy="40589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34745" y="888365"/>
            <a:ext cx="15163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 b="1">
                <a:latin typeface="+mj-ea"/>
                <a:ea typeface="+mj-ea"/>
                <a:cs typeface="+mj-ea"/>
                <a:sym typeface="+mn-ea"/>
              </a:rPr>
              <a:t>APB</a:t>
            </a:r>
            <a:r>
              <a:rPr lang="zh-CN" altLang="en-US" sz="2400" b="1">
                <a:latin typeface="+mj-ea"/>
                <a:ea typeface="+mj-ea"/>
                <a:cs typeface="+mj-ea"/>
                <a:sym typeface="+mn-ea"/>
              </a:rPr>
              <a:t>时序</a:t>
            </a:r>
            <a:endParaRPr lang="zh-CN" altLang="en-US" sz="2400" b="1"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6"/>
        </p:blipFill>
        <p:spPr>
          <a:xfrm>
            <a:off x="826770" y="1449070"/>
            <a:ext cx="1934845" cy="4022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05802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自动化脚本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M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主机</a:t>
            </a:r>
            <a:r>
              <a:rPr lang="en-US" altLang="zh-CN" sz="3200" b="1">
                <a:solidFill>
                  <a:srgbClr val="00582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×N</a:t>
            </a:r>
            <a:r>
              <a:rPr lang="zh-CN" altLang="en-US" sz="3200" b="1">
                <a:solidFill>
                  <a:srgbClr val="00582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从机</a:t>
            </a:r>
            <a:endParaRPr lang="zh-CN" altLang="en-US" sz="3200" b="1">
              <a:solidFill>
                <a:srgbClr val="0058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99313" y="842766"/>
            <a:ext cx="5248910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08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1" name="内容占位符 2"/>
          <p:cNvSpPr txBox="1"/>
          <p:nvPr>
            <p:custDataLst>
              <p:tags r:id="rId5"/>
            </p:custDataLst>
          </p:nvPr>
        </p:nvSpPr>
        <p:spPr>
          <a:xfrm>
            <a:off x="9517380" y="1164590"/>
            <a:ext cx="2410460" cy="869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sz="2400">
                <a:sym typeface="+mn-ea"/>
              </a:rPr>
              <a:t>自动生成</a:t>
            </a:r>
            <a:r>
              <a:rPr sz="2400">
                <a:sym typeface="+mn-ea"/>
              </a:rPr>
              <a:t>M</a:t>
            </a:r>
            <a:r>
              <a:rPr sz="2400">
                <a:latin typeface="Arial" panose="020B0604020202020204" pitchFamily="34" charset="0"/>
                <a:sym typeface="+mn-ea"/>
              </a:rPr>
              <a:t>×</a:t>
            </a:r>
            <a:r>
              <a:rPr sz="2400">
                <a:sym typeface="+mn-ea"/>
              </a:rPr>
              <a:t>N交叉矩阵模块</a:t>
            </a:r>
            <a:endParaRPr lang="zh-CN" altLang="en-US" sz="2400">
              <a:sym typeface="+mn-ea"/>
            </a:endParaRPr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5" y="4058285"/>
            <a:ext cx="4779010" cy="23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" y="1769745"/>
            <a:ext cx="4779010" cy="20942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46380" y="941070"/>
            <a:ext cx="5151755" cy="798830"/>
          </a:xfrm>
          <a:prstGeom prst="rect">
            <a:avLst/>
          </a:prstGeom>
        </p:spPr>
        <p:txBody>
          <a:bodyPr wrap="square">
            <a:spAutoFit/>
          </a:bodyPr>
          <a:p>
            <a:pPr marL="228600" indent="-254000" algn="l" defTabSz="914400" fontAlgn="auto">
              <a:lnSpc>
                <a:spcPct val="11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u"/>
              <a:extLst>
                <a:ext uri="{35155182-B16C-46BC-9424-99874614C6A1}">
                  <wpsdc:indentchars xmlns:wpsdc="http://www.wps.cn/officeDocument/2017/drawingmlCustomData" val="-100" checksum="256801744"/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2000" b="1"/>
              <a:t>灵活性和工程性: </a:t>
            </a:r>
            <a:r>
              <a:rPr lang="zh-CN" altLang="en-US" sz="2000"/>
              <a:t>编写C语言代码来自动化生成</a:t>
            </a:r>
            <a:r>
              <a:rPr lang="zh-CN" altLang="en-US" sz="2000">
                <a:sym typeface="+mn-ea"/>
              </a:rPr>
              <a:t>M×N交叉矩阵模块</a:t>
            </a:r>
            <a:r>
              <a:rPr lang="zh-CN" altLang="en-US" sz="2000"/>
              <a:t>的verilog代码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3601085" y="3038475"/>
            <a:ext cx="1784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2"/>
                </a:solidFill>
              </a:rPr>
              <a:t>端口</a:t>
            </a:r>
            <a:r>
              <a:rPr lang="zh-CN" altLang="en-US">
                <a:solidFill>
                  <a:schemeClr val="bg2"/>
                </a:solidFill>
                <a:sym typeface="+mn-ea"/>
              </a:rPr>
              <a:t>生成</a:t>
            </a:r>
            <a:r>
              <a:rPr lang="zh-CN" altLang="en-US">
                <a:solidFill>
                  <a:schemeClr val="bg2"/>
                </a:solidFill>
                <a:sym typeface="+mn-ea"/>
              </a:rPr>
              <a:t>代码</a:t>
            </a:r>
            <a:endParaRPr lang="zh-CN" altLang="en-US">
              <a:solidFill>
                <a:schemeClr val="bg2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39160" y="6012180"/>
            <a:ext cx="186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2"/>
                </a:solidFill>
              </a:rPr>
              <a:t>router</a:t>
            </a:r>
            <a:r>
              <a:rPr lang="zh-CN" altLang="en-US">
                <a:solidFill>
                  <a:schemeClr val="bg2"/>
                </a:solidFill>
              </a:rPr>
              <a:t>生成</a:t>
            </a:r>
            <a:r>
              <a:rPr lang="zh-CN" altLang="en-US">
                <a:solidFill>
                  <a:schemeClr val="bg2"/>
                </a:solidFill>
              </a:rPr>
              <a:t>代码</a:t>
            </a:r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12" name="图片 11" descr="apb_cfg_flow"/>
          <p:cNvPicPr>
            <a:picLocks noChangeAspect="1"/>
          </p:cNvPicPr>
          <p:nvPr/>
        </p:nvPicPr>
        <p:blipFill>
          <a:blip r:embed="rId8"/>
          <a:srcRect t="23744" r="58683"/>
          <a:stretch>
            <a:fillRect/>
          </a:stretch>
        </p:blipFill>
        <p:spPr>
          <a:xfrm>
            <a:off x="9528810" y="2033905"/>
            <a:ext cx="2454910" cy="4162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10530" y="1515745"/>
            <a:ext cx="3905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spcBef>
                <a:spcPts val="1000"/>
              </a:spcBef>
              <a:buClrTx/>
              <a:buSzTx/>
              <a:buFont typeface="Wingdings" panose="05000000000000000000" pitchFamily="2" charset="2"/>
            </a:pPr>
            <a:r>
              <a:rPr lang="zh-CN" sz="2400" b="1"/>
              <a:t>扩展M_ID的位宽为6bits，使得M和N的最大值是8</a:t>
            </a:r>
            <a:endParaRPr lang="zh-CN" sz="2400" b="1"/>
          </a:p>
        </p:txBody>
      </p:sp>
      <p:sp>
        <p:nvSpPr>
          <p:cNvPr id="7" name="文本框 6"/>
          <p:cNvSpPr txBox="1"/>
          <p:nvPr/>
        </p:nvSpPr>
        <p:spPr>
          <a:xfrm>
            <a:off x="5511165" y="5651500"/>
            <a:ext cx="3905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最大支持</a:t>
            </a:r>
            <a:r>
              <a:rPr lang="en-US" altLang="zh-CN"/>
              <a:t>8*8</a:t>
            </a:r>
            <a:r>
              <a:rPr lang="zh-CN" altLang="en-US"/>
              <a:t>的主机和从机</a:t>
            </a:r>
            <a:r>
              <a:rPr lang="zh-CN" altLang="en-US">
                <a:sym typeface="+mn-ea"/>
              </a:rPr>
              <a:t>个数</a:t>
            </a:r>
            <a:endParaRPr lang="zh-CN" altLang="en-US"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rcRect l="9940" t="923" r="10277" b="8004"/>
          <a:stretch>
            <a:fillRect/>
          </a:stretch>
        </p:blipFill>
        <p:spPr>
          <a:xfrm>
            <a:off x="5277485" y="2379980"/>
            <a:ext cx="4362450" cy="3181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520700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自动化脚本 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APB config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26891"/>
            <a:ext cx="4892675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08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1" name="内容占位符 2"/>
          <p:cNvSpPr txBox="1"/>
          <p:nvPr>
            <p:custDataLst>
              <p:tags r:id="rId5"/>
            </p:custDataLst>
          </p:nvPr>
        </p:nvSpPr>
        <p:spPr>
          <a:xfrm>
            <a:off x="1075690" y="994410"/>
            <a:ext cx="5532755" cy="9899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304800" fontAlgn="auto">
              <a:lnSpc>
                <a:spcPct val="115000"/>
              </a:lnSpc>
              <a:spcBef>
                <a:spcPts val="0"/>
              </a:spcBef>
              <a:extLst>
                <a:ext uri="{35155182-B16C-46BC-9424-99874614C6A1}">
                  <wpsdc:indentchars xmlns:wpsdc="http://www.wps.cn/officeDocument/2017/drawingmlCustomData" val="-100" checksum="3821514152"/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2400">
                <a:sym typeface="+mn-ea"/>
              </a:rPr>
              <a:t>灵活性和工程性</a:t>
            </a:r>
            <a:r>
              <a:rPr lang="en-US" altLang="zh-CN" sz="2400">
                <a:sym typeface="+mn-ea"/>
              </a:rPr>
              <a:t>: </a:t>
            </a:r>
            <a:r>
              <a:rPr lang="zh-CN" altLang="en-US" sz="2400" b="0">
                <a:sym typeface="+mn-ea"/>
              </a:rPr>
              <a:t>编写脚本实现</a:t>
            </a:r>
            <a:r>
              <a:rPr lang="zh-CN" altLang="en-US" sz="2400" b="0">
                <a:sym typeface="+mn-ea"/>
              </a:rPr>
              <a:t>寄存器表格转</a:t>
            </a:r>
            <a:r>
              <a:rPr lang="en-US" sz="2400" b="0">
                <a:sym typeface="+mn-ea"/>
              </a:rPr>
              <a:t>APB config</a:t>
            </a:r>
            <a:r>
              <a:rPr lang="zh-CN" altLang="en-US" sz="2400" b="0">
                <a:sym typeface="+mn-ea"/>
              </a:rPr>
              <a:t>模块</a:t>
            </a:r>
            <a:r>
              <a:rPr lang="en-US" altLang="zh-CN" sz="2400" b="0">
                <a:sym typeface="+mn-ea"/>
              </a:rPr>
              <a:t>verilog</a:t>
            </a:r>
            <a:r>
              <a:rPr lang="zh-CN" altLang="en-US" sz="2400" b="0">
                <a:sym typeface="+mn-ea"/>
              </a:rPr>
              <a:t>代码</a:t>
            </a:r>
            <a:endParaRPr lang="zh-CN" altLang="en-US" sz="2400" b="0">
              <a:sym typeface="+mn-ea"/>
            </a:endParaRPr>
          </a:p>
        </p:txBody>
      </p:sp>
      <p:pic>
        <p:nvPicPr>
          <p:cNvPr id="2" name="图片 1" descr="apb_cfg_flow"/>
          <p:cNvPicPr>
            <a:picLocks noChangeAspect="1"/>
          </p:cNvPicPr>
          <p:nvPr/>
        </p:nvPicPr>
        <p:blipFill>
          <a:blip r:embed="rId6"/>
          <a:srcRect l="51350" t="25765"/>
          <a:stretch>
            <a:fillRect/>
          </a:stretch>
        </p:blipFill>
        <p:spPr>
          <a:xfrm>
            <a:off x="7536815" y="1165860"/>
            <a:ext cx="4245610" cy="5152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95" y="3121660"/>
            <a:ext cx="6736080" cy="26555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300480" y="2426970"/>
            <a:ext cx="5479415" cy="734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000"/>
              <a:t>APB cfg模块中，不同寄存器的配置代码的相似度是很高的，比如对于WO类型的寄存器来说: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633095" y="5867400"/>
            <a:ext cx="65455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ym typeface="+mn-ea"/>
              </a:rPr>
              <a:t>生成</a:t>
            </a:r>
            <a:r>
              <a:rPr lang="en-US" altLang="zh-CN" sz="2000">
                <a:sym typeface="+mn-ea"/>
              </a:rPr>
              <a:t>WO类型寄存器</a:t>
            </a:r>
            <a:r>
              <a:rPr lang="en-US" altLang="zh-CN" sz="2000">
                <a:sym typeface="+mn-ea"/>
              </a:rPr>
              <a:t>的verilog</a:t>
            </a:r>
            <a:r>
              <a:rPr lang="zh-CN" altLang="en-US" sz="2000">
                <a:sym typeface="+mn-ea"/>
              </a:rPr>
              <a:t>配置代码</a:t>
            </a:r>
            <a:endParaRPr lang="zh-CN" altLang="en-US" sz="2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65085" y="817245"/>
            <a:ext cx="38563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lnSpc>
                <a:spcPct val="100000"/>
              </a:lnSpc>
              <a:buNone/>
            </a:pPr>
            <a:r>
              <a:rPr lang="zh-CN" sz="2400" b="1">
                <a:sym typeface="+mn-ea"/>
              </a:rPr>
              <a:t>自动生成</a:t>
            </a:r>
            <a:r>
              <a:rPr lang="en-US" sz="2400" b="1">
                <a:sym typeface="+mn-ea"/>
              </a:rPr>
              <a:t>APB cfg</a:t>
            </a:r>
            <a:r>
              <a:rPr lang="zh-CN" altLang="en-US" sz="2400" b="1">
                <a:sym typeface="+mn-ea"/>
              </a:rPr>
              <a:t>模块</a:t>
            </a:r>
            <a:endParaRPr lang="zh-CN" altLang="en-US" sz="2400" b="1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873250" y="1990090"/>
            <a:ext cx="8879840" cy="1810385"/>
          </a:xfrm>
          <a:prstGeom prst="rect">
            <a:avLst/>
          </a:prstGeom>
          <a:solidFill>
            <a:srgbClr val="005825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348790" y="2377357"/>
            <a:ext cx="6886575" cy="939800"/>
          </a:xfrm>
          <a:prstGeom prst="rect">
            <a:avLst/>
          </a:prstGeom>
        </p:spPr>
        <p:txBody>
          <a:bodyPr wrap="none" lIns="109703" tIns="54851" rIns="109703" bIns="54851">
            <a:spAutoFit/>
          </a:bodyPr>
          <a:lstStyle/>
          <a:p>
            <a:pPr algn="ctr"/>
            <a:r>
              <a:rPr lang="en-US" altLang="zh-CN" sz="54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UVM</a:t>
            </a:r>
            <a:r>
              <a:rPr lang="zh-CN" altLang="en-US" sz="54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验证与功能测试</a:t>
            </a:r>
            <a:endParaRPr lang="zh-CN" altLang="en-US" sz="5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1931843" y="2612401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03  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PART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627253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UVM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验证框架和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流程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32606"/>
            <a:ext cx="5348605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01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21" name="内容占位符 7"/>
          <p:cNvPicPr>
            <a:picLocks noChangeAspect="1"/>
          </p:cNvPicPr>
          <p:nvPr/>
        </p:nvPicPr>
        <p:blipFill>
          <a:blip r:embed="rId5"/>
          <a:srcRect l="856" t="1130" r="1151" b="6014"/>
          <a:stretch>
            <a:fillRect/>
          </a:stretch>
        </p:blipFill>
        <p:spPr>
          <a:xfrm>
            <a:off x="565785" y="904240"/>
            <a:ext cx="8760460" cy="53873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77070" y="2153285"/>
            <a:ext cx="2800350" cy="1045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64015" y="1403985"/>
            <a:ext cx="2636520" cy="4759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/>
              <a:t>   </a:t>
            </a:r>
            <a:r>
              <a:rPr lang="zh-CN" altLang="en-US" b="1"/>
              <a:t>功能点提取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en-US" altLang="zh-CN" b="1"/>
              <a:t>    </a:t>
            </a:r>
            <a:r>
              <a:rPr lang="zh-CN" altLang="en-US" b="1"/>
              <a:t>验证计划</a:t>
            </a:r>
            <a:r>
              <a:rPr lang="zh-CN" altLang="en-US" b="1"/>
              <a:t>制定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en-US" altLang="zh-CN" b="1"/>
              <a:t>    </a:t>
            </a:r>
            <a:r>
              <a:rPr lang="zh-CN" altLang="en-US" b="1"/>
              <a:t>验证环境搭建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en-US" altLang="zh-CN" b="1"/>
              <a:t>    </a:t>
            </a:r>
            <a:r>
              <a:rPr lang="zh-CN" altLang="en-US" b="1"/>
              <a:t>定向测试和随机</a:t>
            </a:r>
            <a:r>
              <a:rPr lang="zh-CN" altLang="en-US" b="1"/>
              <a:t>测试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en-US" altLang="zh-CN" b="1"/>
              <a:t>    </a:t>
            </a:r>
            <a:r>
              <a:rPr lang="zh-CN" altLang="en-US" b="1"/>
              <a:t>覆盖率收集与</a:t>
            </a:r>
            <a:r>
              <a:rPr lang="zh-CN" altLang="en-US" b="1"/>
              <a:t>提升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en-US" altLang="zh-CN" b="1"/>
              <a:t>   </a:t>
            </a:r>
            <a:r>
              <a:rPr lang="zh-CN" altLang="en-US" b="1"/>
              <a:t>回归测试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614045" y="6275070"/>
            <a:ext cx="8673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UVM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验证系统框图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10539730" y="5093335"/>
            <a:ext cx="245745" cy="43878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10558780" y="4270375"/>
            <a:ext cx="245745" cy="43878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10558780" y="3458845"/>
            <a:ext cx="245745" cy="43878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10558780" y="2589530"/>
            <a:ext cx="245745" cy="43878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10558145" y="1786255"/>
            <a:ext cx="245745" cy="43878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627253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UVM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实现逻辑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与测试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34511"/>
            <a:ext cx="5272405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02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855200" y="1999615"/>
            <a:ext cx="2800350" cy="1045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25" y="5005070"/>
            <a:ext cx="5020945" cy="767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375" y="812800"/>
            <a:ext cx="4402455" cy="37820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240" y="5283200"/>
            <a:ext cx="647446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</a:pPr>
            <a:r>
              <a:rPr lang="en-US" altLang="zh-CN"/>
              <a:t>      </a:t>
            </a:r>
            <a:r>
              <a:rPr lang="zh-CN" altLang="en-US"/>
              <a:t>进行了包含brust传输、读写outstanding、最大outstanding、读写out of order、读写Interleaving，轮询仲裁器、路由器、主从机间连接性验证等功能的</a:t>
            </a:r>
            <a:r>
              <a:rPr lang="zh-CN" altLang="en-US">
                <a:sym typeface="+mn-ea"/>
              </a:rPr>
              <a:t>定向测试和大量的随机测试</a:t>
            </a:r>
            <a:r>
              <a:rPr lang="zh-CN" altLang="en-US"/>
              <a:t>。</a:t>
            </a:r>
            <a:r>
              <a:rPr lang="zh-CN" altLang="en-US">
                <a:solidFill>
                  <a:srgbClr val="FF0000"/>
                </a:solidFill>
              </a:rPr>
              <a:t>所有测试用例均</a:t>
            </a:r>
            <a:r>
              <a:rPr lang="en-US" altLang="zh-CN">
                <a:solidFill>
                  <a:srgbClr val="FF0000"/>
                </a:solidFill>
              </a:rPr>
              <a:t>pass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zh-CN" altLang="en-US"/>
              <a:t>验证了设计的完整</a:t>
            </a:r>
            <a:r>
              <a:rPr lang="zh-CN" altLang="en-US"/>
              <a:t>性与合理性。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64855" y="4573905"/>
            <a:ext cx="216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信号驱动逻辑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588760" y="5781675"/>
            <a:ext cx="534479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</a:pPr>
            <a:r>
              <a:rPr lang="en-US" altLang="zh-CN"/>
              <a:t>     </a:t>
            </a:r>
            <a:r>
              <a:rPr lang="zh-CN" altLang="en-US"/>
              <a:t>使用uvm_analysis_port进行信号的监测和收集，在</a:t>
            </a:r>
            <a:r>
              <a:rPr lang="en-US" altLang="zh-CN"/>
              <a:t>environment</a:t>
            </a:r>
            <a:r>
              <a:rPr lang="zh-CN" altLang="en-US"/>
              <a:t>中对</a:t>
            </a:r>
            <a:r>
              <a:rPr lang="en-US" altLang="zh-CN"/>
              <a:t>driver</a:t>
            </a:r>
            <a:r>
              <a:rPr lang="zh-CN" altLang="en-US"/>
              <a:t>、</a:t>
            </a:r>
            <a:r>
              <a:rPr lang="en-US" altLang="zh-CN"/>
              <a:t>monitor</a:t>
            </a:r>
            <a:r>
              <a:rPr lang="zh-CN" altLang="en-US"/>
              <a:t>、</a:t>
            </a:r>
            <a:r>
              <a:rPr lang="en-US" altLang="zh-CN"/>
              <a:t>scoreboard</a:t>
            </a:r>
            <a:r>
              <a:rPr lang="zh-CN" altLang="en-US"/>
              <a:t>的端口进行连接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rcRect r="-964"/>
          <a:stretch>
            <a:fillRect/>
          </a:stretch>
        </p:blipFill>
        <p:spPr>
          <a:xfrm>
            <a:off x="657860" y="958850"/>
            <a:ext cx="5052695" cy="438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911352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UVM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验证结果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790696"/>
            <a:ext cx="4265930" cy="1905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03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965690" y="2047875"/>
            <a:ext cx="2800350" cy="1045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406890" y="2750820"/>
            <a:ext cx="2847340" cy="1211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</a:rPr>
              <a:t>行</a:t>
            </a:r>
            <a:r>
              <a:rPr lang="zh-CN" altLang="en-US">
                <a:solidFill>
                  <a:schemeClr val="tx1"/>
                </a:solidFill>
              </a:rPr>
              <a:t>覆盖率：</a:t>
            </a:r>
            <a:r>
              <a:rPr lang="en-US" altLang="zh-CN">
                <a:solidFill>
                  <a:schemeClr val="tx1"/>
                </a:solidFill>
              </a:rPr>
              <a:t>97.72%       </a:t>
            </a:r>
            <a:endParaRPr lang="en-US" altLang="zh-CN">
              <a:solidFill>
                <a:schemeClr val="tx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</a:rPr>
              <a:t>翻转</a:t>
            </a:r>
            <a:r>
              <a:rPr lang="zh-CN" altLang="en-US">
                <a:solidFill>
                  <a:schemeClr val="tx1"/>
                </a:solidFill>
              </a:rPr>
              <a:t>覆盖率：</a:t>
            </a:r>
            <a:r>
              <a:rPr lang="en-US" altLang="zh-CN">
                <a:solidFill>
                  <a:schemeClr val="tx1"/>
                </a:solidFill>
              </a:rPr>
              <a:t>97.99%</a:t>
            </a:r>
            <a:endParaRPr lang="zh-CN" altLang="en-US">
              <a:solidFill>
                <a:schemeClr val="tx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</a:rPr>
              <a:t>状态机</a:t>
            </a:r>
            <a:r>
              <a:rPr lang="zh-CN" altLang="en-US">
                <a:solidFill>
                  <a:schemeClr val="tx1"/>
                </a:solidFill>
              </a:rPr>
              <a:t>覆盖率：</a:t>
            </a:r>
            <a:r>
              <a:rPr lang="en-US" altLang="zh-CN">
                <a:solidFill>
                  <a:schemeClr val="tx1"/>
                </a:solidFill>
              </a:rPr>
              <a:t>100%</a:t>
            </a:r>
            <a:endParaRPr lang="zh-CN" altLang="en-US">
              <a:solidFill>
                <a:schemeClr val="tx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</a:rPr>
              <a:t>条件</a:t>
            </a:r>
            <a:r>
              <a:rPr lang="zh-CN" altLang="en-US">
                <a:solidFill>
                  <a:schemeClr val="tx1"/>
                </a:solidFill>
              </a:rPr>
              <a:t>覆盖率：</a:t>
            </a:r>
            <a:r>
              <a:rPr lang="en-US" altLang="zh-CN">
                <a:solidFill>
                  <a:schemeClr val="tx1"/>
                </a:solidFill>
              </a:rPr>
              <a:t>92.98%</a:t>
            </a:r>
            <a:endParaRPr lang="zh-CN" altLang="en-US">
              <a:solidFill>
                <a:schemeClr val="tx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</a:rPr>
              <a:t>分支</a:t>
            </a:r>
            <a:r>
              <a:rPr lang="zh-CN" altLang="en-US">
                <a:solidFill>
                  <a:schemeClr val="tx1"/>
                </a:solidFill>
              </a:rPr>
              <a:t>覆盖率：</a:t>
            </a:r>
            <a:r>
              <a:rPr lang="en-US" altLang="zh-CN">
                <a:solidFill>
                  <a:schemeClr val="tx1"/>
                </a:solidFill>
              </a:rPr>
              <a:t>99.71% </a:t>
            </a:r>
            <a:endParaRPr lang="en-US" altLang="zh-CN">
              <a:solidFill>
                <a:schemeClr val="tx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b="1">
                <a:solidFill>
                  <a:schemeClr val="tx1"/>
                </a:solidFill>
              </a:rPr>
              <a:t>断言</a:t>
            </a:r>
            <a:r>
              <a:rPr lang="zh-CN" altLang="en-US">
                <a:solidFill>
                  <a:schemeClr val="tx1"/>
                </a:solidFill>
              </a:rPr>
              <a:t>覆盖率：</a:t>
            </a:r>
            <a:r>
              <a:rPr lang="en-US" altLang="zh-CN">
                <a:solidFill>
                  <a:schemeClr val="tx1"/>
                </a:solidFill>
              </a:rPr>
              <a:t>100%</a:t>
            </a:r>
            <a:endParaRPr lang="zh-CN" altLang="en-US">
              <a:solidFill>
                <a:schemeClr val="tx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整体验证</a:t>
            </a:r>
            <a:r>
              <a:rPr lang="zh-CN" altLang="en-US">
                <a:solidFill>
                  <a:srgbClr val="FF0000"/>
                </a:solidFill>
              </a:rPr>
              <a:t>结果：</a:t>
            </a:r>
            <a:endParaRPr lang="zh-CN" altLang="en-US">
              <a:solidFill>
                <a:srgbClr val="FF0000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代码覆盖率达到了</a:t>
            </a:r>
            <a:r>
              <a:rPr lang="en-US" altLang="zh-CN">
                <a:solidFill>
                  <a:srgbClr val="FF0000"/>
                </a:solidFill>
              </a:rPr>
              <a:t>98.07%</a:t>
            </a:r>
            <a:endParaRPr lang="zh-CN" altLang="en-US">
              <a:solidFill>
                <a:srgbClr val="FF0000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功能覆盖率</a:t>
            </a:r>
            <a:r>
              <a:rPr lang="en-US" altLang="zh-CN">
                <a:solidFill>
                  <a:srgbClr val="FF0000"/>
                </a:solidFill>
              </a:rPr>
              <a:t>100%</a:t>
            </a:r>
            <a:r>
              <a:rPr lang="zh-CN" altLang="en-US">
                <a:solidFill>
                  <a:srgbClr val="FF0000"/>
                </a:solidFill>
              </a:rPr>
              <a:t>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61175" y="0"/>
            <a:ext cx="2059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功能点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覆盖率</a:t>
            </a:r>
            <a:r>
              <a:rPr lang="zh-CN" altLang="en-US">
                <a:solidFill>
                  <a:srgbClr val="FF0000"/>
                </a:solidFill>
              </a:rPr>
              <a:t>收集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12610" y="3993515"/>
            <a:ext cx="213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断言覆盖测试</a:t>
            </a:r>
            <a:r>
              <a:rPr lang="zh-CN" altLang="en-US">
                <a:solidFill>
                  <a:srgbClr val="FF0000"/>
                </a:solidFill>
              </a:rPr>
              <a:t>结果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5"/>
          <a:srcRect l="2035" t="3473" r="323" b="3214"/>
        </p:blipFill>
        <p:spPr>
          <a:xfrm>
            <a:off x="35560" y="892810"/>
            <a:ext cx="6654165" cy="58331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8035" y="926465"/>
            <a:ext cx="1390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代码覆盖率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6"/>
        </p:blipFill>
        <p:spPr>
          <a:xfrm>
            <a:off x="6891020" y="374015"/>
            <a:ext cx="2057400" cy="3613785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980" y="4352290"/>
            <a:ext cx="2189480" cy="2430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9715" y="878205"/>
            <a:ext cx="2668905" cy="1903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669417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功能验证-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读outstanding验证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26891"/>
            <a:ext cx="5629275" cy="762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04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05460" y="808990"/>
            <a:ext cx="1106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读outstanding验证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678180" y="5713730"/>
            <a:ext cx="1002093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en-US" altLang="zh-CN"/>
              <a:t>       </a:t>
            </a:r>
            <a:r>
              <a:rPr lang="zh-CN" altLang="en-US"/>
              <a:t>tb_m_ar和tb_s_ar中的信号分别表示主机和从机的读地址通道；tb_s_r和tb_m_r分别表示从机和主机的读数据通道。从波形可以看到，主机连续发起4个读地址(</a:t>
            </a:r>
            <a:r>
              <a:rPr lang="en-US" altLang="zh-CN"/>
              <a:t>10</a:t>
            </a:r>
            <a:r>
              <a:rPr lang="zh-CN" altLang="en-US"/>
              <a:t>a1,</a:t>
            </a:r>
            <a:r>
              <a:rPr lang="en-US" altLang="zh-CN"/>
              <a:t>10</a:t>
            </a:r>
            <a:r>
              <a:rPr lang="zh-CN" altLang="en-US"/>
              <a:t>a2,</a:t>
            </a:r>
            <a:r>
              <a:rPr lang="en-US" altLang="zh-CN"/>
              <a:t>10</a:t>
            </a:r>
            <a:r>
              <a:rPr lang="zh-CN" altLang="en-US"/>
              <a:t>a3,</a:t>
            </a:r>
            <a:r>
              <a:rPr lang="en-US" altLang="zh-CN"/>
              <a:t>10</a:t>
            </a:r>
            <a:r>
              <a:rPr lang="zh-CN" altLang="en-US"/>
              <a:t>a4)都正确的传到了从机，而后从机发送4个读数据(d1,d2,d3,d4)给主机。</a:t>
            </a:r>
            <a:endParaRPr lang="zh-CN" altLang="en-US"/>
          </a:p>
        </p:txBody>
      </p:sp>
      <p:pic>
        <p:nvPicPr>
          <p:cNvPr id="9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5" y="1158240"/>
            <a:ext cx="11229340" cy="454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716823" y="1980530"/>
            <a:ext cx="8920073" cy="1744588"/>
          </a:xfrm>
          <a:prstGeom prst="rect">
            <a:avLst/>
          </a:prstGeom>
          <a:solidFill>
            <a:srgbClr val="005825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290264" y="2382437"/>
            <a:ext cx="3017520" cy="939800"/>
          </a:xfrm>
          <a:prstGeom prst="rect">
            <a:avLst/>
          </a:prstGeom>
        </p:spPr>
        <p:txBody>
          <a:bodyPr wrap="none" lIns="109703" tIns="54851" rIns="109703" bIns="54851">
            <a:spAutoFit/>
          </a:bodyPr>
          <a:lstStyle/>
          <a:p>
            <a:pPr algn="ctr"/>
            <a:r>
              <a:rPr lang="zh-CN" altLang="en-US" sz="54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项目介绍</a:t>
            </a:r>
            <a:endParaRPr lang="zh-CN" altLang="en-US" sz="5400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9" name="文本框 11"/>
          <p:cNvSpPr txBox="1"/>
          <p:nvPr/>
        </p:nvSpPr>
        <p:spPr>
          <a:xfrm>
            <a:off x="2804486" y="2558426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01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PART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1000"/>
    </mc:Choice>
    <mc:Fallback>
      <p:transition advClick="0" advTm="1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790" y="1143000"/>
            <a:ext cx="9693910" cy="44564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4135" y="233045"/>
            <a:ext cx="764667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功能验证-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写outstanding验证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 flipV="1">
            <a:off x="1287883" y="804031"/>
            <a:ext cx="5711190" cy="254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05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13155" y="800735"/>
            <a:ext cx="1020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写outstanding验证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153035" y="5632450"/>
            <a:ext cx="11894185" cy="1277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0000"/>
              </a:lnSpc>
            </a:pPr>
            <a:r>
              <a:rPr lang="en-US" altLang="zh-CN"/>
              <a:t>    </a:t>
            </a:r>
            <a:r>
              <a:rPr lang="zh-CN" altLang="en-US"/>
              <a:t>tb_m_aw和tb_s_aw中的信号分别表示主机和从机的写地址通道；tb_m_w和tb_s_w分别表示主机和从机的写数据通道。从波形可以看到，主机连续发起4个写地址(20a1,20a2,20a3,20a4)都正确的传到了从机，而后主机发送4个写数据(d0,d1,d2,d3)给从机。从机tb_s_w得到写数据后tb_b_sx中的S_AXI_BVALID则返回响应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892556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最大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outstanding能力、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写INCR验证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31971"/>
            <a:ext cx="8768715" cy="254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06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185025" y="6172835"/>
            <a:ext cx="271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写INCR 256拍验证结果</a:t>
            </a:r>
            <a:endParaRPr lang="zh-CN" altLang="en-US" b="1"/>
          </a:p>
        </p:txBody>
      </p:sp>
      <p:pic>
        <p:nvPicPr>
          <p:cNvPr id="55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355" y="2681605"/>
            <a:ext cx="8608060" cy="33737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47625" y="963930"/>
            <a:ext cx="3385185" cy="279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>
                <a:latin typeface="+mn-ea"/>
                <a:cs typeface="+mn-ea"/>
              </a:rPr>
              <a:t>最大outstanding能力</a:t>
            </a:r>
            <a:r>
              <a:rPr lang="zh-CN" altLang="en-US"/>
              <a:t>由最大可发送的未被响应的地址数来评估，本设计最大outstanding能力为8。如右图所示，TB中想要连续传输10个未被响应的写事务，然而波形显示传了8个地址之后M_AWREADY[0]就被拉低了。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10350" y="21094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>
                <a:latin typeface="+mn-ea"/>
                <a:cs typeface="+mn-ea"/>
                <a:sym typeface="+mn-ea"/>
              </a:rPr>
              <a:t>最大</a:t>
            </a:r>
            <a:r>
              <a:rPr lang="zh-CN" altLang="en-US" b="1"/>
              <a:t>outstanding能力验证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130810" y="4017010"/>
            <a:ext cx="3335020" cy="2028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zh-CN" b="1">
                <a:latin typeface="+mn-ea"/>
                <a:cs typeface="+mn-ea"/>
                <a:sym typeface="+mn-ea"/>
              </a:rPr>
              <a:t> 写INCR 256拍</a:t>
            </a:r>
            <a:r>
              <a:rPr lang="zh-CN" altLang="en-US">
                <a:sym typeface="+mn-ea"/>
              </a:rPr>
              <a:t>验证结果</a:t>
            </a:r>
            <a:endParaRPr lang="zh-CN" altLang="en-US"/>
          </a:p>
          <a:p>
            <a:pPr indent="0" fontAlgn="auto">
              <a:lnSpc>
                <a:spcPct val="120000"/>
              </a:lnSpc>
            </a:pPr>
            <a:r>
              <a:rPr lang="zh-CN" altLang="en-US"/>
              <a:t>验证过程如下：testbench中mst0发出1个写地址给slv1，事务突发长度ARLEN=8</a:t>
            </a:r>
            <a:r>
              <a:rPr lang="en-US" altLang="zh-CN"/>
              <a:t>’</a:t>
            </a:r>
            <a:r>
              <a:rPr lang="zh-CN" altLang="en-US"/>
              <a:t>hff，地址发送完成后mst0再连续发送256个写数据。</a:t>
            </a:r>
            <a:endParaRPr lang="zh-CN" altLang="en-US"/>
          </a:p>
        </p:txBody>
      </p:sp>
      <p:pic>
        <p:nvPicPr>
          <p:cNvPr id="104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925" y="1183005"/>
            <a:ext cx="8618855" cy="92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4606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Incrementing burst验证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34511"/>
            <a:ext cx="7087235" cy="2032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07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42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848" y="1076008"/>
            <a:ext cx="6514465" cy="25857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257165" y="6366510"/>
            <a:ext cx="6445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读INCR 256拍验证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241935" y="3551555"/>
            <a:ext cx="480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测试</a:t>
            </a:r>
            <a:r>
              <a:rPr lang="zh-CN" altLang="en-US" b="1"/>
              <a:t>代码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361315" y="4261485"/>
            <a:ext cx="468884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en-US" altLang="zh-CN">
                <a:sym typeface="+mn-ea"/>
              </a:rPr>
              <a:t>  </a:t>
            </a:r>
            <a:r>
              <a:rPr lang="zh-CN" b="1">
                <a:latin typeface="+mn-ea"/>
                <a:cs typeface="+mn-ea"/>
                <a:sym typeface="+mn-ea"/>
              </a:rPr>
              <a:t>   读INCR 256拍</a:t>
            </a:r>
            <a:r>
              <a:rPr lang="zh-CN" altLang="en-US"/>
              <a:t>验证过程如下：testbench中mst2发出1个读地址给slv2，事务突发长度ARLEN=8</a:t>
            </a:r>
            <a:r>
              <a:rPr lang="en-US" altLang="zh-CN"/>
              <a:t>’</a:t>
            </a:r>
            <a:r>
              <a:rPr lang="zh-CN" altLang="en-US"/>
              <a:t>hff，地址发送完成后slv2再连续发送256个读数据。</a:t>
            </a:r>
            <a:endParaRPr lang="en-US" altLang="zh-CN"/>
          </a:p>
        </p:txBody>
      </p:sp>
      <p:pic>
        <p:nvPicPr>
          <p:cNvPr id="105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05" y="1223010"/>
            <a:ext cx="4914900" cy="22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130" y="3819525"/>
            <a:ext cx="6541135" cy="250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4606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-Out of order验证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786886"/>
            <a:ext cx="5257165" cy="508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08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7345" y="1810385"/>
            <a:ext cx="4822190" cy="40481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30000"/>
              </a:lnSpc>
            </a:pPr>
            <a:r>
              <a:rPr lang="en-US" altLang="zh-CN">
                <a:sym typeface="+mn-ea"/>
              </a:rPr>
              <a:t>      </a:t>
            </a:r>
            <a:r>
              <a:rPr lang="zh-CN" b="1">
                <a:latin typeface="+mn-ea"/>
                <a:cs typeface="+mn-ea"/>
                <a:sym typeface="+mn-ea"/>
              </a:rPr>
              <a:t> 读乱序传输验证</a:t>
            </a:r>
            <a:r>
              <a:rPr lang="zh-CN" altLang="en-US">
                <a:sym typeface="+mn-ea"/>
              </a:rPr>
              <a:t>结果</a:t>
            </a:r>
            <a:r>
              <a:rPr lang="zh-CN" altLang="en-US"/>
              <a:t>波形中，主机mst0发起读slv0和读slv1的地址(</a:t>
            </a:r>
            <a:r>
              <a:rPr lang="en-US" altLang="zh-CN"/>
              <a:t>10</a:t>
            </a:r>
            <a:r>
              <a:rPr lang="zh-CN" altLang="en-US"/>
              <a:t>a1,20a2；</a:t>
            </a:r>
            <a:r>
              <a:rPr lang="en-US" altLang="zh-CN"/>
              <a:t>10</a:t>
            </a:r>
            <a:r>
              <a:rPr lang="zh-CN" altLang="en-US"/>
              <a:t>a3,20a4)，</a:t>
            </a:r>
            <a:r>
              <a:rPr lang="en-US" altLang="zh-CN"/>
              <a:t>10</a:t>
            </a:r>
            <a:r>
              <a:rPr lang="zh-CN" altLang="en-US"/>
              <a:t>a1,20a2所在事务M_ARID不同，</a:t>
            </a:r>
            <a:r>
              <a:rPr lang="en-US" altLang="zh-CN"/>
              <a:t>10</a:t>
            </a:r>
            <a:r>
              <a:rPr lang="zh-CN" altLang="en-US"/>
              <a:t>a3,20a4所在事务M_ARID相同。从机slv1先返回读数据(10d3,10d4)，从机slv0再返回(d1,d2)。波形展示了不同ID乱序和相同ID保序的传输原则，</a:t>
            </a:r>
            <a:r>
              <a:rPr lang="en-US" altLang="zh-CN"/>
              <a:t>   </a:t>
            </a:r>
            <a:r>
              <a:rPr lang="zh-CN" altLang="en-US"/>
              <a:t>写乱序验证思路与读乱序类似，testbench中让mst0和mst1依次发出访问slv0的地址，但是写数据先mst1发出,事务的LEN=1。同时也对比了不同M_AWID和相同M_AWID下的情况。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57085" y="659130"/>
            <a:ext cx="2300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读乱序传输验证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sp>
        <p:nvSpPr>
          <p:cNvPr id="22" name="文本框 21"/>
          <p:cNvSpPr txBox="1"/>
          <p:nvPr/>
        </p:nvSpPr>
        <p:spPr>
          <a:xfrm>
            <a:off x="7096760" y="6287135"/>
            <a:ext cx="2396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写乱序传输验证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pic>
        <p:nvPicPr>
          <p:cNvPr id="109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460" y="1003618"/>
            <a:ext cx="5834380" cy="232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235" y="3540760"/>
            <a:ext cx="5875655" cy="2672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4606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Interleaving验证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15461"/>
            <a:ext cx="5280025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09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6596380" y="802640"/>
            <a:ext cx="30988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558800" algn="ctr"/>
            <a:r>
              <a:rPr lang="zh-CN" b="1">
                <a:latin typeface="+mn-ea"/>
              </a:rPr>
              <a:t>读交织传输验证</a:t>
            </a:r>
            <a:r>
              <a:rPr lang="zh-CN" b="1">
                <a:latin typeface="+mn-ea"/>
              </a:rPr>
              <a:t>结果</a:t>
            </a:r>
            <a:endParaRPr lang="zh-CN" b="1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11670" y="3507105"/>
            <a:ext cx="276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写交织传输验证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485775" y="1315720"/>
            <a:ext cx="4279900" cy="40481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b="1">
                <a:latin typeface="+mn-ea"/>
                <a:cs typeface="+mn-ea"/>
              </a:rPr>
              <a:t> 读交织</a:t>
            </a:r>
            <a:r>
              <a:rPr lang="zh-CN" altLang="en-US"/>
              <a:t>的testbench中是mst0先后发送地址给slv0和slv1，事务的LEN=1，然后返回读数据是交织的：slv1，slv0，slv1，slv0。同时也对比了不同M_ARID和相同M_ARID下的情况</a:t>
            </a:r>
            <a:endParaRPr lang="zh-CN" altLang="en-US"/>
          </a:p>
          <a:p>
            <a:pPr indent="0" fontAlgn="auto">
              <a:lnSpc>
                <a:spcPct val="130000"/>
              </a:lnSpc>
            </a:pPr>
            <a:endParaRPr lang="zh-CN" altLang="en-US"/>
          </a:p>
          <a:p>
            <a:pPr indent="0" fontAlgn="auto">
              <a:lnSpc>
                <a:spcPct val="13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 </a:t>
            </a:r>
            <a:r>
              <a:rPr lang="zh-CN" b="1">
                <a:latin typeface="+mn-ea"/>
                <a:cs typeface="+mn-ea"/>
              </a:rPr>
              <a:t>写交织</a:t>
            </a:r>
            <a:r>
              <a:rPr lang="zh-CN" altLang="en-US"/>
              <a:t>的testbench中是mst0先发送地址给slv0，mst1再发送地址给slv0，事务的LEN=1，然后写数据是交织的：mst1，mst0，mst1，mst0。同时也对比了不同M_AWID和相同M_AWID下的情况</a:t>
            </a:r>
            <a:endParaRPr lang="zh-CN" altLang="en-US"/>
          </a:p>
        </p:txBody>
      </p:sp>
      <p:pic>
        <p:nvPicPr>
          <p:cNvPr id="113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395" y="1170940"/>
            <a:ext cx="5582920" cy="21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395" y="3875405"/>
            <a:ext cx="5582920" cy="252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175895"/>
            <a:ext cx="74606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主从机间连接线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验证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739261"/>
            <a:ext cx="5760000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1559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10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47520" y="3326130"/>
            <a:ext cx="2762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每个主机和每个从机交互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1308100" y="60839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同一时刻不同主机同时访问不同从机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8180070" y="494665"/>
            <a:ext cx="2390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m2s端轮询仲裁验证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8336915" y="4066540"/>
            <a:ext cx="2398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s2m端轮询仲裁验证</a:t>
            </a:r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6690360" y="6471920"/>
            <a:ext cx="5043805" cy="306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b="1">
                <a:sym typeface="+mn-ea"/>
              </a:rPr>
              <a:t> Default slave验证</a:t>
            </a:r>
            <a:endParaRPr lang="zh-CN" altLang="en-US" b="1"/>
          </a:p>
          <a:p>
            <a:pPr algn="ctr"/>
            <a:endParaRPr lang="zh-CN" altLang="en-US"/>
          </a:p>
        </p:txBody>
      </p:sp>
      <p:pic>
        <p:nvPicPr>
          <p:cNvPr id="118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5" y="1092835"/>
            <a:ext cx="5632450" cy="223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5" y="3827780"/>
            <a:ext cx="5631815" cy="226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920" y="867410"/>
            <a:ext cx="5466080" cy="117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725" y="2140268"/>
            <a:ext cx="4838700" cy="195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790" y="4441825"/>
            <a:ext cx="5137785" cy="2049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856615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AXI2AHB验证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读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INCR/WRAP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399008" y="788156"/>
            <a:ext cx="7848000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11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820160" y="29140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3185" y="3862705"/>
            <a:ext cx="4076700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zh-CN"/>
              <a:t>     </a:t>
            </a:r>
            <a:r>
              <a:rPr lang="zh-CN" altLang="en-US"/>
              <a:t>在testbench中向AXI2AHB模块的AXI端口输入读地址为32</a:t>
            </a:r>
            <a:r>
              <a:rPr lang="en-US" altLang="zh-CN"/>
              <a:t>’</a:t>
            </a:r>
            <a:r>
              <a:rPr lang="zh-CN" altLang="en-US"/>
              <a:t>h34、读LEN为8</a:t>
            </a:r>
            <a:r>
              <a:rPr lang="en-US" altLang="zh-CN"/>
              <a:t>’</a:t>
            </a:r>
            <a:r>
              <a:rPr lang="zh-CN" altLang="en-US"/>
              <a:t>b11111111、arburst为2</a:t>
            </a:r>
            <a:r>
              <a:rPr lang="en-US" altLang="zh-CN"/>
              <a:t>’</a:t>
            </a:r>
            <a:r>
              <a:rPr lang="zh-CN" altLang="en-US"/>
              <a:t>b01-INCR / 2</a:t>
            </a:r>
            <a:r>
              <a:rPr lang="en-US" altLang="zh-CN"/>
              <a:t>’</a:t>
            </a:r>
            <a:r>
              <a:rPr lang="zh-CN" altLang="en-US"/>
              <a:t>b10-WRAP，然后AHB端口返回读数据1-256。AHB读数据首先会全部送到buffer中，然后从buffer送到AXI，</a:t>
            </a:r>
            <a:r>
              <a:rPr lang="zh-CN" b="1">
                <a:latin typeface="+mn-ea"/>
                <a:cs typeface="+mn-ea"/>
              </a:rPr>
              <a:t>读INCR256/</a:t>
            </a:r>
            <a:r>
              <a:rPr lang="zh-CN" b="1">
                <a:latin typeface="+mn-ea"/>
                <a:cs typeface="+mn-ea"/>
                <a:sym typeface="+mn-ea"/>
              </a:rPr>
              <a:t>WRAP 256</a:t>
            </a:r>
            <a:r>
              <a:rPr lang="zh-CN" altLang="en-US"/>
              <a:t>的具体波形如右图所示。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616700" y="3381375"/>
            <a:ext cx="3617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桥接器读INCR 256拍总体波形</a:t>
            </a:r>
            <a:endParaRPr lang="zh-CN" altLang="en-US" b="1"/>
          </a:p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241540" y="64109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桥接器读WRAP 256波形</a:t>
            </a:r>
            <a:endParaRPr lang="zh-CN" altLang="en-US" b="1"/>
          </a:p>
        </p:txBody>
      </p:sp>
      <p:pic>
        <p:nvPicPr>
          <p:cNvPr id="50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5" y="1118870"/>
            <a:ext cx="3133090" cy="2248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1374775" y="3360420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测试代码</a:t>
            </a:r>
            <a:endParaRPr lang="zh-CN" altLang="en-US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295" y="3730625"/>
            <a:ext cx="6938010" cy="2448560"/>
          </a:xfrm>
          <a:prstGeom prst="rect">
            <a:avLst/>
          </a:prstGeom>
        </p:spPr>
      </p:pic>
      <p:pic>
        <p:nvPicPr>
          <p:cNvPr id="44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295" y="892810"/>
            <a:ext cx="6938645" cy="25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87814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AXI2AHB验证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INCR/WRAP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338048" y="769106"/>
            <a:ext cx="7812000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12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69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15" y="910590"/>
            <a:ext cx="3085465" cy="25412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957695" y="3505835"/>
            <a:ext cx="2851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桥接器写WRAP256波形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7113270" y="6333490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桥接器写INCR256波形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399415" y="4073525"/>
            <a:ext cx="4064000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zh-CN"/>
              <a:t>      </a:t>
            </a:r>
            <a:r>
              <a:rPr lang="zh-CN" altLang="en-US"/>
              <a:t>验证过程为：在testbench中向AXI2AHB模块的AXI端口输入写地址为32</a:t>
            </a:r>
            <a:r>
              <a:rPr lang="en-US" altLang="zh-CN"/>
              <a:t>’</a:t>
            </a:r>
            <a:r>
              <a:rPr lang="zh-CN" altLang="en-US"/>
              <a:t>h34、写LEN为8</a:t>
            </a:r>
            <a:r>
              <a:rPr lang="en-US" altLang="zh-CN"/>
              <a:t>’</a:t>
            </a:r>
            <a:r>
              <a:rPr lang="zh-CN" altLang="en-US"/>
              <a:t>b11111111、awburst为2</a:t>
            </a:r>
            <a:r>
              <a:rPr lang="en-US" altLang="zh-CN"/>
              <a:t>’</a:t>
            </a:r>
            <a:r>
              <a:rPr lang="zh-CN" altLang="en-US"/>
              <a:t>b10-WRAP / 2</a:t>
            </a:r>
            <a:r>
              <a:rPr lang="en-US" altLang="zh-CN"/>
              <a:t>’</a:t>
            </a:r>
            <a:r>
              <a:rPr lang="zh-CN" altLang="en-US"/>
              <a:t>b01-INCR，然后AXI端口发送写数据1-256。</a:t>
            </a:r>
            <a:r>
              <a:rPr lang="zh-CN" b="1">
                <a:latin typeface="+mn-ea"/>
                <a:cs typeface="+mn-ea"/>
              </a:rPr>
              <a:t>写WRAP256/写INCR256</a:t>
            </a:r>
            <a:r>
              <a:rPr lang="zh-CN" altLang="en-US"/>
              <a:t>的波形如右图所示。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47545" y="3455670"/>
            <a:ext cx="125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测试代码</a:t>
            </a:r>
            <a:endParaRPr lang="zh-CN" altLang="en-US" b="1"/>
          </a:p>
        </p:txBody>
      </p:sp>
      <p:pic>
        <p:nvPicPr>
          <p:cNvPr id="67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905250"/>
            <a:ext cx="6910070" cy="2437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998" y="891858"/>
            <a:ext cx="7155815" cy="2550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87814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AXI2AHB验证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乱序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交织数据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338048" y="769106"/>
            <a:ext cx="7486015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13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38125" y="5539740"/>
            <a:ext cx="1121092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zh-CN"/>
              <a:t>      </a:t>
            </a:r>
            <a:r>
              <a:rPr lang="zh-CN" altLang="en-US"/>
              <a:t>验证过程为：在testbench中向AXI2AHB模块的AXI端口输入写地址为32</a:t>
            </a:r>
            <a:r>
              <a:rPr lang="en-US" altLang="zh-CN"/>
              <a:t>’</a:t>
            </a:r>
            <a:r>
              <a:rPr lang="zh-CN" altLang="en-US"/>
              <a:t>h34、写LEN为8</a:t>
            </a:r>
            <a:r>
              <a:rPr lang="en-US" altLang="zh-CN"/>
              <a:t>’</a:t>
            </a:r>
            <a:r>
              <a:rPr lang="zh-CN" altLang="en-US"/>
              <a:t>b11111111、awburst为2</a:t>
            </a:r>
            <a:r>
              <a:rPr lang="en-US" altLang="zh-CN"/>
              <a:t>’</a:t>
            </a:r>
            <a:r>
              <a:rPr lang="zh-CN" altLang="en-US"/>
              <a:t>b10-WRAP / 2</a:t>
            </a:r>
            <a:r>
              <a:rPr lang="en-US" altLang="zh-CN"/>
              <a:t>’</a:t>
            </a:r>
            <a:r>
              <a:rPr lang="zh-CN" altLang="en-US"/>
              <a:t>b01-INCR，然后AXI端口发送写数据1-256。</a:t>
            </a:r>
            <a:r>
              <a:rPr lang="zh-CN" b="1">
                <a:latin typeface="+mn-ea"/>
                <a:cs typeface="+mn-ea"/>
              </a:rPr>
              <a:t>写WRAP256/写INCR256</a:t>
            </a:r>
            <a:r>
              <a:rPr lang="zh-CN" altLang="en-US"/>
              <a:t>的波形如右图所示。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5" y="961390"/>
            <a:ext cx="11331575" cy="448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4606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APB Config验证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15461"/>
            <a:ext cx="5324475" cy="9525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14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73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55" y="1526540"/>
            <a:ext cx="11965305" cy="41935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380865" y="1051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 APB读sid_buffer和非法地址寄存器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787650" y="5779135"/>
            <a:ext cx="69037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20000"/>
              </a:lnSpc>
            </a:pPr>
            <a:r>
              <a:rPr lang="zh-CN" altLang="en-US"/>
              <a:t>对于</a:t>
            </a:r>
            <a:r>
              <a:rPr lang="zh-CN" b="1">
                <a:latin typeface="+mn-ea"/>
                <a:cs typeface="+mn-ea"/>
                <a:sym typeface="+mn-lt"/>
              </a:rPr>
              <a:t>APB </a:t>
            </a:r>
            <a:r>
              <a:rPr lang="en-US" altLang="zh-CN" b="1">
                <a:latin typeface="+mn-ea"/>
                <a:cs typeface="+mn-ea"/>
                <a:sym typeface="+mn-lt"/>
              </a:rPr>
              <a:t>c</a:t>
            </a:r>
            <a:r>
              <a:rPr lang="zh-CN" b="1">
                <a:latin typeface="+mn-ea"/>
                <a:cs typeface="+mn-ea"/>
                <a:sym typeface="+mn-lt"/>
              </a:rPr>
              <a:t>onfig</a:t>
            </a:r>
            <a:r>
              <a:rPr lang="zh-CN" altLang="en-US">
                <a:sym typeface="+mn-lt"/>
              </a:rPr>
              <a:t>，</a:t>
            </a:r>
            <a:r>
              <a:rPr lang="zh-CN" altLang="en-US"/>
              <a:t>验证了主机在发送写事务后通过APB接口读取模块中相应寄存器的功能。具体验证结果如上图所示。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8925" y="899795"/>
            <a:ext cx="4562475" cy="3977005"/>
          </a:xfrm>
          <a:prstGeom prst="rect">
            <a:avLst/>
          </a:prstGeom>
        </p:spPr>
        <p:txBody>
          <a:bodyPr wrap="square">
            <a:noAutofit/>
          </a:bodyPr>
          <a:p>
            <a:pPr indent="304800" algn="l" fontAlgn="auto">
              <a:lnSpc>
                <a:spcPct val="110000"/>
              </a:lnSpc>
              <a:spcAft>
                <a:spcPts val="300"/>
              </a:spcAft>
              <a:buClrTx/>
              <a:buSzTx/>
              <a:buNone/>
            </a:pPr>
            <a:r>
              <a:rPr lang="zh-CN" sz="2000" b="1">
                <a:latin typeface="+mn-ea"/>
                <a:cs typeface="+mn-ea"/>
                <a:sym typeface="+mn-ea"/>
              </a:rPr>
              <a:t>赛题要求：</a:t>
            </a:r>
            <a:endParaRPr lang="zh-CN" sz="2000" b="1" i="0">
              <a:latin typeface="+mn-ea"/>
              <a:cs typeface="+mn-ea"/>
            </a:endParaRPr>
          </a:p>
          <a:p>
            <a:pPr indent="304800" algn="l" fontAlgn="auto">
              <a:lnSpc>
                <a:spcPct val="110000"/>
              </a:lnSpc>
              <a:spcAft>
                <a:spcPts val="300"/>
              </a:spcAft>
              <a:buClrTx/>
              <a:buSzTx/>
              <a:buNone/>
            </a:pPr>
            <a:r>
              <a:rPr lang="zh-CN" sz="1800" b="1">
                <a:latin typeface="+mn-ea"/>
                <a:cs typeface="+mn-ea"/>
                <a:sym typeface="+mn-ea"/>
              </a:rPr>
              <a:t>1. </a:t>
            </a:r>
            <a:r>
              <a:rPr lang="zh-CN" sz="1800">
                <a:latin typeface="+mn-ea"/>
                <a:cs typeface="+mn-ea"/>
                <a:sym typeface="+mn-ea"/>
              </a:rPr>
              <a:t>设计</a:t>
            </a:r>
            <a:r>
              <a:rPr lang="zh-CN" sz="1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交叉矩阵模块</a:t>
            </a:r>
            <a:r>
              <a:rPr lang="zh-CN" sz="1800">
                <a:latin typeface="+mn-ea"/>
                <a:cs typeface="+mn-ea"/>
                <a:sym typeface="+mn-ea"/>
              </a:rPr>
              <a:t>，可处理3个主机和3个从机之间的信号传输。</a:t>
            </a:r>
            <a:endParaRPr lang="zh-CN" sz="1800">
              <a:latin typeface="+mn-ea"/>
              <a:cs typeface="+mn-ea"/>
              <a:sym typeface="+mn-ea"/>
            </a:endParaRPr>
          </a:p>
          <a:p>
            <a:pPr indent="304800" algn="l" fontAlgn="auto">
              <a:lnSpc>
                <a:spcPct val="110000"/>
              </a:lnSpc>
              <a:spcAft>
                <a:spcPts val="300"/>
              </a:spcAft>
              <a:buClrTx/>
              <a:buSzTx/>
              <a:buNone/>
            </a:pPr>
            <a:r>
              <a:rPr lang="zh-CN" sz="1800" b="1">
                <a:latin typeface="+mn-ea"/>
                <a:cs typeface="+mn-ea"/>
                <a:sym typeface="+mn-ea"/>
              </a:rPr>
              <a:t>2. </a:t>
            </a:r>
            <a:r>
              <a:rPr lang="zh-CN" sz="1800">
                <a:latin typeface="+mn-ea"/>
                <a:cs typeface="+mn-ea"/>
                <a:sym typeface="+mn-ea"/>
              </a:rPr>
              <a:t>交叉矩阵模块支持</a:t>
            </a:r>
            <a:r>
              <a:rPr lang="zh-CN" sz="1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outstanding</a:t>
            </a:r>
            <a:r>
              <a:rPr lang="zh-CN" sz="1800" b="1">
                <a:latin typeface="+mn-ea"/>
                <a:cs typeface="+mn-ea"/>
                <a:sym typeface="+mn-ea"/>
              </a:rPr>
              <a:t>、</a:t>
            </a:r>
            <a:r>
              <a:rPr lang="zh-CN" sz="1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incr/wrap burst</a:t>
            </a:r>
            <a:r>
              <a:rPr lang="zh-CN" sz="1800" b="1">
                <a:latin typeface="+mn-ea"/>
                <a:cs typeface="+mn-ea"/>
                <a:sym typeface="+mn-ea"/>
              </a:rPr>
              <a:t>、</a:t>
            </a:r>
            <a:r>
              <a:rPr lang="zh-CN" sz="1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out of order</a:t>
            </a:r>
            <a:r>
              <a:rPr lang="zh-CN" sz="1800" b="1">
                <a:latin typeface="+mn-ea"/>
                <a:cs typeface="+mn-ea"/>
                <a:sym typeface="+mn-ea"/>
              </a:rPr>
              <a:t>、</a:t>
            </a:r>
            <a:r>
              <a:rPr lang="zh-CN" sz="1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interleaving</a:t>
            </a:r>
            <a:r>
              <a:rPr lang="zh-CN" sz="1800">
                <a:latin typeface="+mn-ea"/>
                <a:cs typeface="+mn-ea"/>
                <a:sym typeface="+mn-ea"/>
              </a:rPr>
              <a:t>及</a:t>
            </a:r>
            <a:r>
              <a:rPr lang="zh-CN" sz="1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4K边界处理</a:t>
            </a:r>
            <a:r>
              <a:rPr lang="zh-CN" sz="1800">
                <a:latin typeface="+mn-ea"/>
                <a:cs typeface="+mn-ea"/>
                <a:sym typeface="+mn-ea"/>
              </a:rPr>
              <a:t>。outstanding能力至少为3，burst长度最大256拍。</a:t>
            </a:r>
            <a:endParaRPr lang="zh-CN" sz="1800">
              <a:latin typeface="+mn-ea"/>
              <a:cs typeface="+mn-ea"/>
              <a:sym typeface="+mn-ea"/>
            </a:endParaRPr>
          </a:p>
          <a:p>
            <a:pPr indent="304800" algn="l" fontAlgn="auto">
              <a:lnSpc>
                <a:spcPct val="110000"/>
              </a:lnSpc>
              <a:spcAft>
                <a:spcPts val="300"/>
              </a:spcAft>
              <a:buClrTx/>
              <a:buSzTx/>
              <a:buNone/>
            </a:pPr>
            <a:r>
              <a:rPr lang="zh-CN" sz="1800" b="1">
                <a:latin typeface="+mn-ea"/>
                <a:cs typeface="+mn-ea"/>
                <a:sym typeface="+mn-ea"/>
              </a:rPr>
              <a:t>3.</a:t>
            </a:r>
            <a:r>
              <a:rPr lang="en-US" altLang="zh-CN" sz="1800" b="1">
                <a:latin typeface="+mn-ea"/>
                <a:cs typeface="+mn-ea"/>
                <a:sym typeface="+mn-ea"/>
              </a:rPr>
              <a:t> </a:t>
            </a:r>
            <a:r>
              <a:rPr lang="zh-CN" sz="1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AXI2AHB bridge</a:t>
            </a:r>
            <a:r>
              <a:rPr lang="zh-CN">
                <a:latin typeface="+mn-ea"/>
                <a:cs typeface="+mn-ea"/>
                <a:sym typeface="+mn-ea"/>
              </a:rPr>
              <a:t>模块</a:t>
            </a:r>
            <a:r>
              <a:rPr lang="zh-CN" sz="1800">
                <a:latin typeface="+mn-ea"/>
                <a:cs typeface="+mn-ea"/>
                <a:sym typeface="+mn-ea"/>
              </a:rPr>
              <a:t>：完成AXI协议到AHB协议的接口转换。</a:t>
            </a:r>
            <a:endParaRPr lang="zh-CN" sz="1800">
              <a:latin typeface="+mn-ea"/>
              <a:cs typeface="+mn-ea"/>
              <a:sym typeface="+mn-ea"/>
            </a:endParaRPr>
          </a:p>
          <a:p>
            <a:pPr indent="304800" algn="l" fontAlgn="auto">
              <a:lnSpc>
                <a:spcPct val="110000"/>
              </a:lnSpc>
              <a:spcAft>
                <a:spcPts val="300"/>
              </a:spcAft>
              <a:buClrTx/>
              <a:buSzTx/>
              <a:buNone/>
            </a:pPr>
            <a:r>
              <a:rPr lang="en-US" altLang="zh-CN" sz="1800" b="1">
                <a:latin typeface="+mn-ea"/>
                <a:cs typeface="+mn-ea"/>
                <a:sym typeface="+mn-ea"/>
              </a:rPr>
              <a:t>4. </a:t>
            </a:r>
            <a:r>
              <a:rPr lang="zh-CN" sz="1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APB config</a:t>
            </a:r>
            <a:r>
              <a:rPr lang="zh-CN">
                <a:latin typeface="+mn-ea"/>
                <a:cs typeface="+mn-ea"/>
                <a:sym typeface="+mn-ea"/>
              </a:rPr>
              <a:t>模块</a:t>
            </a:r>
            <a:r>
              <a:rPr lang="zh-CN" sz="1800">
                <a:latin typeface="+mn-ea"/>
                <a:cs typeface="+mn-ea"/>
                <a:sym typeface="+mn-ea"/>
              </a:rPr>
              <a:t>：寄存器配置模块。</a:t>
            </a:r>
            <a:endParaRPr lang="zh-CN" sz="1800">
              <a:latin typeface="+mn-ea"/>
              <a:cs typeface="+mn-ea"/>
              <a:sym typeface="+mn-ea"/>
            </a:endParaRPr>
          </a:p>
          <a:p>
            <a:pPr indent="304800" algn="l" fontAlgn="auto">
              <a:lnSpc>
                <a:spcPct val="110000"/>
              </a:lnSpc>
              <a:spcAft>
                <a:spcPts val="300"/>
              </a:spcAft>
              <a:buClrTx/>
              <a:buSzTx/>
              <a:buNone/>
            </a:pPr>
            <a:r>
              <a:rPr lang="en-US" altLang="zh-CN" sz="1800" b="1">
                <a:latin typeface="+mn-ea"/>
                <a:cs typeface="+mn-ea"/>
                <a:sym typeface="+mn-ea"/>
              </a:rPr>
              <a:t>5</a:t>
            </a:r>
            <a:r>
              <a:rPr lang="zh-CN" sz="1800" b="1">
                <a:latin typeface="+mn-ea"/>
                <a:cs typeface="+mn-ea"/>
                <a:sym typeface="+mn-ea"/>
              </a:rPr>
              <a:t>. </a:t>
            </a:r>
            <a:r>
              <a:rPr lang="zh-CN" sz="1800">
                <a:latin typeface="+mn-ea"/>
                <a:cs typeface="+mn-ea"/>
                <a:sym typeface="+mn-ea"/>
              </a:rPr>
              <a:t>完成</a:t>
            </a:r>
            <a:r>
              <a:rPr lang="zh-CN" sz="1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后端基本流程</a:t>
            </a:r>
            <a:r>
              <a:rPr lang="zh-CN" sz="1800">
                <a:latin typeface="+mn-ea"/>
                <a:cs typeface="+mn-ea"/>
                <a:sym typeface="+mn-ea"/>
              </a:rPr>
              <a:t>，评估模块的</a:t>
            </a:r>
            <a:r>
              <a:rPr lang="en-US" altLang="zh-CN" sz="1800">
                <a:latin typeface="+mn-ea"/>
                <a:cs typeface="+mn-ea"/>
                <a:sym typeface="+mn-ea"/>
              </a:rPr>
              <a:t>PPA</a:t>
            </a:r>
            <a:r>
              <a:rPr lang="zh-CN" sz="1800">
                <a:latin typeface="+mn-ea"/>
                <a:cs typeface="+mn-ea"/>
                <a:sym typeface="+mn-ea"/>
              </a:rPr>
              <a:t>以及物理设计规则。</a:t>
            </a:r>
            <a:endParaRPr lang="zh-CN" sz="1800" b="0" i="0"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436372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项目介绍</a:t>
            </a:r>
            <a:endParaRPr lang="zh-CN" altLang="en-US" sz="3200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34511"/>
            <a:ext cx="1886081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4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01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024370" y="6438900"/>
            <a:ext cx="218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系统</a:t>
            </a:r>
            <a:r>
              <a:rPr lang="zh-CN" altLang="en-US" b="1"/>
              <a:t>总体框图</a:t>
            </a:r>
            <a:endParaRPr lang="zh-CN" altLang="en-US" b="1"/>
          </a:p>
        </p:txBody>
      </p:sp>
      <p:pic>
        <p:nvPicPr>
          <p:cNvPr id="4" name="图片 3" descr="总体框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535" y="67310"/>
            <a:ext cx="6475095" cy="641159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66395" y="5133340"/>
            <a:ext cx="1171575" cy="443230"/>
          </a:xfrm>
          <a:prstGeom prst="roundRect">
            <a:avLst>
              <a:gd name="adj" fmla="val 1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RTL</a:t>
            </a:r>
            <a:r>
              <a:rPr lang="zh-CN" altLang="en-US"/>
              <a:t>设计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6605" y="5133340"/>
            <a:ext cx="1249045" cy="443230"/>
          </a:xfrm>
          <a:prstGeom prst="roundRect">
            <a:avLst>
              <a:gd name="adj" fmla="val 1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/>
              <a:t>UVM</a:t>
            </a:r>
            <a:r>
              <a:rPr lang="zh-CN" altLang="en-US"/>
              <a:t>验证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858645" y="5133340"/>
            <a:ext cx="1155065" cy="443230"/>
          </a:xfrm>
          <a:prstGeom prst="roundRect">
            <a:avLst>
              <a:gd name="adj" fmla="val 1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TB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66395" y="5973445"/>
            <a:ext cx="1171575" cy="443230"/>
          </a:xfrm>
          <a:prstGeom prst="roundRect">
            <a:avLst>
              <a:gd name="adj" fmla="val 1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逻辑综合</a:t>
            </a:r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859915" y="5973445"/>
            <a:ext cx="1153160" cy="443230"/>
          </a:xfrm>
          <a:prstGeom prst="roundRect">
            <a:avLst>
              <a:gd name="adj" fmla="val 1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物理实现</a:t>
            </a: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316605" y="5973445"/>
            <a:ext cx="1249045" cy="443230"/>
          </a:xfrm>
          <a:prstGeom prst="roundRect">
            <a:avLst>
              <a:gd name="adj" fmla="val 1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版图</a:t>
            </a:r>
            <a:r>
              <a:rPr lang="zh-CN" altLang="en-US"/>
              <a:t>评估</a:t>
            </a:r>
            <a:endParaRPr lang="zh-CN" altLang="en-US"/>
          </a:p>
        </p:txBody>
      </p:sp>
      <p:cxnSp>
        <p:nvCxnSpPr>
          <p:cNvPr id="18" name="直接箭头连接符 17"/>
          <p:cNvCxnSpPr>
            <a:stCxn id="8" idx="3"/>
            <a:endCxn id="10" idx="1"/>
          </p:cNvCxnSpPr>
          <p:nvPr/>
        </p:nvCxnSpPr>
        <p:spPr>
          <a:xfrm>
            <a:off x="1537970" y="5354955"/>
            <a:ext cx="32067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539240" y="6195060"/>
            <a:ext cx="32067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0" idx="3"/>
            <a:endCxn id="9" idx="1"/>
          </p:cNvCxnSpPr>
          <p:nvPr/>
        </p:nvCxnSpPr>
        <p:spPr>
          <a:xfrm>
            <a:off x="3013710" y="5354955"/>
            <a:ext cx="30289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011805" y="6195060"/>
            <a:ext cx="30289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2"/>
            <a:endCxn id="12" idx="0"/>
          </p:cNvCxnSpPr>
          <p:nvPr/>
        </p:nvCxnSpPr>
        <p:spPr>
          <a:xfrm rot="5400000">
            <a:off x="2248535" y="4279900"/>
            <a:ext cx="396875" cy="2988945"/>
          </a:xfrm>
          <a:prstGeom prst="bentConnector3">
            <a:avLst>
              <a:gd name="adj1" fmla="val 5008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476375" y="6430010"/>
            <a:ext cx="218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项目</a:t>
            </a:r>
            <a:r>
              <a:rPr lang="zh-CN" altLang="en-US" b="1"/>
              <a:t>流程</a:t>
            </a:r>
            <a:endParaRPr lang="zh-CN" altLang="en-US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299335" y="2210435"/>
            <a:ext cx="7593965" cy="1744345"/>
          </a:xfrm>
          <a:prstGeom prst="rect">
            <a:avLst/>
          </a:prstGeom>
          <a:solidFill>
            <a:srgbClr val="005825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343392" y="2496102"/>
            <a:ext cx="6390640" cy="1106170"/>
          </a:xfrm>
          <a:prstGeom prst="rect">
            <a:avLst/>
          </a:prstGeom>
        </p:spPr>
        <p:txBody>
          <a:bodyPr wrap="none" lIns="109703" tIns="54851" rIns="109703" bIns="54851">
            <a:spAutoFit/>
          </a:bodyPr>
          <a:lstStyle/>
          <a:p>
            <a:pPr algn="ctr" defTabSz="822960">
              <a:lnSpc>
                <a:spcPct val="120000"/>
              </a:lnSpc>
            </a:pPr>
            <a:r>
              <a:rPr lang="zh-CN" altLang="en-US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逻辑综合与物理实现</a:t>
            </a:r>
            <a:endParaRPr lang="zh-CN" altLang="en-US" sz="5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2062653" y="2812426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04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PART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520700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实现流程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17366"/>
            <a:ext cx="1850390" cy="6985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01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b="3887"/>
          <a:stretch>
            <a:fillRect/>
          </a:stretch>
        </p:blipFill>
        <p:spPr>
          <a:xfrm>
            <a:off x="4478020" y="127000"/>
            <a:ext cx="6409055" cy="6731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3990" y="1785620"/>
            <a:ext cx="4325620" cy="3415030"/>
          </a:xfrm>
          <a:prstGeom prst="rect">
            <a:avLst/>
          </a:prstGeom>
        </p:spPr>
        <p:txBody>
          <a:bodyPr wrap="square">
            <a:spAutoFit/>
          </a:bodyPr>
          <a:p>
            <a:pPr marL="228600" indent="-254000" algn="l" defTabSz="914400" fontAlgn="auto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u"/>
              <a:extLst>
                <a:ext uri="{35155182-B16C-46BC-9424-99874614C6A1}">
                  <wpsdc:indentchars xmlns:wpsdc="http://www.wps.cn/officeDocument/2017/drawingmlCustomData" val="-100" checksum="256801744"/>
                  <wpsdc:marlchars xmlns:wpsdc="http://www.wps.cn/officeDocument/2017/drawingmlCustomData" val="100" checksum="1487870873"/>
                </a:ext>
              </a:extLst>
            </a:pPr>
            <a:r>
              <a:rPr lang="en-US" altLang="zh-CN" sz="2000" b="1"/>
              <a:t> </a:t>
            </a:r>
            <a:r>
              <a:rPr lang="zh-CN" altLang="en-US" sz="2000" b="1"/>
              <a:t>本设计使用开源工具OpenRoad-flow-scripts(ORFS)和45nm开源工艺库nangate45进行逻辑综合与物理实现。</a:t>
            </a:r>
            <a:endParaRPr lang="zh-CN" altLang="en-US" sz="2000" b="1"/>
          </a:p>
          <a:p>
            <a:pPr marL="228600" indent="-254000" algn="l" defTabSz="914400" fontAlgn="auto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u"/>
              <a:extLst>
                <a:ext uri="{35155182-B16C-46BC-9424-99874614C6A1}">
                  <wpsdc:indentchars xmlns:wpsdc="http://www.wps.cn/officeDocument/2017/drawingmlCustomData" val="-100" checksum="256801744"/>
                  <wpsdc:marlchars xmlns:wpsdc="http://www.wps.cn/officeDocument/2017/drawingmlCustomData" val="100" checksum="1487870873"/>
                </a:ext>
              </a:extLst>
            </a:pPr>
            <a:r>
              <a:rPr lang="en-US" altLang="zh-CN" sz="2000" b="1"/>
              <a:t> </a:t>
            </a:r>
            <a:r>
              <a:rPr lang="zh-CN" altLang="en-US" sz="2000" b="1"/>
              <a:t>ORFS 使用 tcl 脚本实现完全自动化的 RTL-to-GDS Flow，输入为设计的RTL级verilog文件以及相关的约束文件，输出为netlist网表、GDS版图、def和spef等文件。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"/>
          <p:cNvPicPr>
            <a:picLocks noChangeAspect="1"/>
          </p:cNvPicPr>
          <p:nvPr/>
        </p:nvPicPr>
        <p:blipFill>
          <a:blip r:embed="rId1"/>
          <a:srcRect r="289"/>
          <a:stretch>
            <a:fillRect/>
          </a:stretch>
        </p:blipFill>
        <p:spPr>
          <a:xfrm>
            <a:off x="98425" y="1059815"/>
            <a:ext cx="8055610" cy="4885055"/>
          </a:xfrm>
          <a:prstGeom prst="rect">
            <a:avLst/>
          </a:prstGeom>
          <a:noFill/>
          <a:ln w="12700">
            <a:solidFill>
              <a:schemeClr val="bg2">
                <a:lumMod val="85000"/>
              </a:schemeClr>
            </a:solidFill>
          </a:ln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4135" y="213995"/>
            <a:ext cx="520700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后端结果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 PPA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 flipV="1">
            <a:off x="1287883" y="782441"/>
            <a:ext cx="2922905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600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02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936355" y="916940"/>
            <a:ext cx="24091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 fontAlgn="auto">
              <a:lnSpc>
                <a:spcPct val="120000"/>
              </a:lnSpc>
            </a:pPr>
            <a:r>
              <a:rPr lang="zh-CN" sz="2000">
                <a:solidFill>
                  <a:schemeClr val="tx1"/>
                </a:solidFill>
                <a:latin typeface="+mn-ea"/>
                <a:cs typeface="+mn-ea"/>
              </a:rPr>
              <a:t>总面积为：</a:t>
            </a:r>
            <a:r>
              <a:rPr lang="en-US" altLang="zh-CN" sz="2000" b="1">
                <a:solidFill>
                  <a:schemeClr val="tx1"/>
                </a:solidFill>
                <a:latin typeface="+mn-ea"/>
                <a:cs typeface="+mn-ea"/>
              </a:rPr>
              <a:t>0.0</a:t>
            </a:r>
            <a:r>
              <a:rPr lang="en-US" sz="2000" b="1">
                <a:solidFill>
                  <a:schemeClr val="tx1"/>
                </a:solidFill>
                <a:latin typeface="+mn-ea"/>
                <a:cs typeface="+mn-ea"/>
              </a:rPr>
              <a:t>50748mm</a:t>
            </a:r>
            <a:r>
              <a:rPr lang="en-US" sz="2000" b="1" baseline="30000">
                <a:solidFill>
                  <a:schemeClr val="tx1"/>
                </a:solidFill>
                <a:latin typeface="+mn-ea"/>
                <a:cs typeface="+mn-ea"/>
              </a:rPr>
              <a:t>2</a:t>
            </a:r>
            <a:endParaRPr lang="en-US" altLang="en-US" sz="2000" b="1" baseline="300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00530" y="60261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gds</a:t>
            </a:r>
            <a:r>
              <a:rPr lang="zh-CN" altLang="en-US" sz="2400" b="1"/>
              <a:t>版图结果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8291195" y="2229485"/>
            <a:ext cx="3810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20000"/>
              </a:lnSpc>
            </a:pPr>
            <a:r>
              <a:rPr lang="en-US" altLang="zh-CN" sz="2000"/>
              <a:t>FreePDK45: avg_A = 4.97um</a:t>
            </a:r>
            <a:r>
              <a:rPr lang="en-US" altLang="zh-CN" sz="2000" baseline="30000"/>
              <a:t>2</a:t>
            </a:r>
            <a:endParaRPr lang="en-US" altLang="zh-CN" sz="2000"/>
          </a:p>
          <a:p>
            <a:pPr indent="0" algn="ctr" fontAlgn="auto">
              <a:lnSpc>
                <a:spcPct val="120000"/>
              </a:lnSpc>
            </a:pPr>
            <a:r>
              <a:rPr lang="en-US" altLang="zh-CN" sz="2000">
                <a:sym typeface="+mn-ea"/>
              </a:rPr>
              <a:t>TSMC65:   avg_A = 10.8 um</a:t>
            </a:r>
            <a:r>
              <a:rPr lang="en-US" altLang="zh-CN" sz="2000" baseline="30000">
                <a:sym typeface="+mn-ea"/>
              </a:rPr>
              <a:t>2</a:t>
            </a:r>
            <a:endParaRPr lang="en-US" altLang="zh-CN" sz="2000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8234045" y="3637280"/>
                <a:ext cx="3867785" cy="68516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</a:rPr>
                  <a:t>Area</a:t>
                </a: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倍数</a:t>
                </a:r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𝑻𝑺𝑴𝑪</m:t>
                        </m:r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𝟔𝟓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𝑭𝒓𝒆𝒆𝑷𝑫𝑲</m:t>
                        </m:r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𝟒𝟓</m:t>
                        </m:r>
                      </m:den>
                    </m:f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𝟖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𝟗</m:t>
                        </m:r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𝟕</m:t>
                        </m:r>
                      </m:den>
                    </m:f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𝟐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𝟕</m:t>
                    </m:r>
                    <m:r>
                      <a:rPr lang="zh-CN" altLang="en-US" b="1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倍</m:t>
                    </m:r>
                  </m:oMath>
                </a14:m>
                <a:r>
                  <a:rPr lang="en-US" altLang="zh-CN" b="1"/>
                  <a:t> </a:t>
                </a:r>
                <a:endParaRPr lang="en-US" altLang="zh-CN" b="1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045" y="3637280"/>
                <a:ext cx="3867785" cy="685165"/>
              </a:xfrm>
              <a:prstGeom prst="rect">
                <a:avLst/>
              </a:prstGeom>
              <a:blipFill rotWithShape="1">
                <a:blip r:embed="rId6"/>
                <a:stretch>
                  <a:fillRect r="-4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8502015" y="4738370"/>
            <a:ext cx="3296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2000"/>
              <a:t>折算</a:t>
            </a:r>
            <a:r>
              <a:rPr lang="en-US" altLang="zh-CN" sz="2000" b="1"/>
              <a:t>65nm</a:t>
            </a:r>
            <a:r>
              <a:rPr lang="zh-CN" altLang="en-US" sz="2000" b="1"/>
              <a:t>工艺库面积</a:t>
            </a:r>
            <a:r>
              <a:rPr lang="zh-CN" altLang="en-US" sz="2000"/>
              <a:t>为：</a:t>
            </a:r>
            <a:endParaRPr lang="zh-CN" altLang="en-US" sz="2000"/>
          </a:p>
          <a:p>
            <a:pPr indent="0" fontAlgn="auto">
              <a:lnSpc>
                <a:spcPct val="120000"/>
              </a:lnSpc>
            </a:pPr>
            <a:r>
              <a:rPr lang="en-US" altLang="zh-CN" sz="2000"/>
              <a:t>Area = 2.17*0.050748mm</a:t>
            </a:r>
            <a:r>
              <a:rPr lang="en-US" altLang="zh-CN" sz="2000" baseline="30000"/>
              <a:t>2</a:t>
            </a:r>
            <a:r>
              <a:rPr lang="en-US" altLang="zh-CN" sz="2000"/>
              <a:t> </a:t>
            </a:r>
            <a:endParaRPr lang="en-US" altLang="zh-CN" sz="2000"/>
          </a:p>
          <a:p>
            <a:pPr indent="0" fontAlgn="auto">
              <a:lnSpc>
                <a:spcPct val="120000"/>
              </a:lnSpc>
            </a:pPr>
            <a:r>
              <a:rPr lang="en-US" altLang="zh-CN" sz="2000"/>
              <a:t>         = </a:t>
            </a:r>
            <a:r>
              <a:rPr lang="en-US" altLang="zh-CN" sz="2000" b="1">
                <a:solidFill>
                  <a:srgbClr val="FF0000"/>
                </a:solidFill>
              </a:rPr>
              <a:t>0.11mm</a:t>
            </a:r>
            <a:r>
              <a:rPr lang="en-US" altLang="zh-CN" sz="2000" b="1" baseline="30000">
                <a:solidFill>
                  <a:srgbClr val="FF0000"/>
                </a:solidFill>
              </a:rPr>
              <a:t>2</a:t>
            </a:r>
            <a:endParaRPr lang="en-US" altLang="zh-CN" sz="2000" b="1" baseline="30000">
              <a:solidFill>
                <a:srgbClr val="FF0000"/>
              </a:solidFill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9967595" y="1765935"/>
            <a:ext cx="339090" cy="4514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9967595" y="3113405"/>
            <a:ext cx="339090" cy="4514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9967595" y="4314825"/>
            <a:ext cx="339090" cy="4514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243570" y="955040"/>
            <a:ext cx="3900170" cy="497205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13995"/>
            <a:ext cx="520700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后端结果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 PPA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782441"/>
            <a:ext cx="2922905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600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03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35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" y="3942715"/>
            <a:ext cx="5096510" cy="15760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371090" y="3574415"/>
            <a:ext cx="1377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频率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计算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06095" y="2846070"/>
            <a:ext cx="109601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 fontAlgn="auto">
              <a:lnSpc>
                <a:spcPct val="120000"/>
              </a:lnSpc>
            </a:pPr>
            <a:r>
              <a:rPr lang="zh-CN" sz="2000">
                <a:latin typeface="+mn-ea"/>
                <a:cs typeface="+mn-ea"/>
              </a:rPr>
              <a:t>最差建立时间裕量为</a:t>
            </a:r>
            <a:r>
              <a:rPr lang="en-US" sz="2000" b="1">
                <a:latin typeface="+mn-ea"/>
                <a:cs typeface="+mn-ea"/>
              </a:rPr>
              <a:t>1.252ns</a:t>
            </a:r>
            <a:r>
              <a:rPr lang="zh-CN" sz="2000">
                <a:latin typeface="+mn-ea"/>
                <a:cs typeface="+mn-ea"/>
              </a:rPr>
              <a:t>，最差保持时间裕量为</a:t>
            </a:r>
            <a:r>
              <a:rPr lang="en-US" sz="2000" b="1">
                <a:latin typeface="+mn-ea"/>
                <a:cs typeface="+mn-ea"/>
              </a:rPr>
              <a:t>0.088ns</a:t>
            </a:r>
            <a:endParaRPr lang="en-US" altLang="en-US" sz="2000" b="1"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08065" y="5699760"/>
            <a:ext cx="53822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 fontAlgn="auto"/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0.1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翻转率</a:t>
            </a:r>
            <a:r>
              <a:rPr lang="zh-CN" sz="2000">
                <a:solidFill>
                  <a:schemeClr val="tx1"/>
                </a:solidFill>
                <a:latin typeface="+mn-ea"/>
                <a:cs typeface="+mn-ea"/>
              </a:rPr>
              <a:t>平均总</a:t>
            </a:r>
            <a:r>
              <a:rPr lang="zh-CN" sz="2000" b="1">
                <a:solidFill>
                  <a:srgbClr val="FF0000"/>
                </a:solidFill>
                <a:latin typeface="+mn-ea"/>
                <a:cs typeface="+mn-ea"/>
              </a:rPr>
              <a:t>功耗</a:t>
            </a:r>
            <a:r>
              <a:rPr lang="zh-CN" sz="2000">
                <a:solidFill>
                  <a:schemeClr val="tx1"/>
                </a:solidFill>
                <a:latin typeface="+mn-ea"/>
                <a:cs typeface="+mn-ea"/>
              </a:rPr>
              <a:t>为</a:t>
            </a:r>
            <a:r>
              <a:rPr lang="en-US" sz="2000" b="1">
                <a:solidFill>
                  <a:srgbClr val="FF0000"/>
                </a:solidFill>
                <a:latin typeface="+mn-ea"/>
                <a:cs typeface="+mn-ea"/>
              </a:rPr>
              <a:t>50.4mW</a:t>
            </a:r>
            <a:endParaRPr lang="en-US" altLang="en-US" sz="2000" b="1">
              <a:solidFill>
                <a:srgbClr val="FF0000"/>
              </a:solidFill>
              <a:latin typeface="+mn-ea"/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545" y="3921125"/>
            <a:ext cx="5677535" cy="16459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84820" y="3517265"/>
            <a:ext cx="15849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功耗统计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2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725" y="928370"/>
            <a:ext cx="350456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435" y="918210"/>
            <a:ext cx="3618865" cy="19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065" y="563118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20000"/>
              </a:lnSpc>
            </a:pPr>
            <a:r>
              <a:rPr lang="en-US" altLang="en-US" sz="2000">
                <a:latin typeface="+mn-ea"/>
                <a:cs typeface="+mn-ea"/>
                <a:sym typeface="+mn-ea"/>
              </a:rPr>
              <a:t>最大工作时钟</a:t>
            </a:r>
            <a:r>
              <a:rPr lang="en-US" altLang="en-US" sz="20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频率</a:t>
            </a:r>
            <a:r>
              <a:rPr lang="en-US" altLang="en-US" sz="2000">
                <a:latin typeface="+mn-ea"/>
                <a:cs typeface="+mn-ea"/>
                <a:sym typeface="+mn-ea"/>
              </a:rPr>
              <a:t>为</a:t>
            </a:r>
            <a:r>
              <a:rPr lang="en-US" altLang="en-US" sz="20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464.68MHz</a:t>
            </a:r>
            <a:endParaRPr lang="en-US" altLang="en-US" sz="2000" b="1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2805" y="6341110"/>
            <a:ext cx="9639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面积（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0.11mm</a:t>
            </a:r>
            <a:r>
              <a:rPr lang="en-US" altLang="zh-CN" sz="2400" b="1" baseline="30000">
                <a:solidFill>
                  <a:srgbClr val="C00000"/>
                </a:solidFill>
                <a:sym typeface="+mn-ea"/>
              </a:rPr>
              <a:t>2</a:t>
            </a:r>
            <a:r>
              <a:rPr lang="zh-CN" altLang="en-US" sz="2400" b="1"/>
              <a:t>），性能（</a:t>
            </a:r>
            <a:r>
              <a:rPr lang="en-US" altLang="en-US" sz="2400" b="1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464.68MHz</a:t>
            </a:r>
            <a:r>
              <a:rPr lang="zh-CN" altLang="en-US" sz="2400" b="1"/>
              <a:t>），功耗（</a:t>
            </a:r>
            <a:r>
              <a:rPr lang="en-US" sz="2400" b="1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50.4mW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" name="图片 1"/>
          <p:cNvPicPr>
            <a:picLocks noChangeAspect="1"/>
          </p:cNvPicPr>
          <p:nvPr/>
        </p:nvPicPr>
        <p:blipFill>
          <a:blip r:embed="rId1"/>
          <a:srcRect r="-2066"/>
          <a:stretch>
            <a:fillRect/>
          </a:stretch>
        </p:blipFill>
        <p:spPr>
          <a:xfrm>
            <a:off x="880745" y="1032510"/>
            <a:ext cx="10430510" cy="5435600"/>
          </a:xfrm>
          <a:prstGeom prst="rect">
            <a:avLst/>
          </a:prstGeom>
          <a:noFill/>
          <a:ln>
            <a:solidFill>
              <a:schemeClr val="bg2">
                <a:lumMod val="95000"/>
              </a:schemeClr>
            </a:solidFill>
          </a:ln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4135" y="213995"/>
            <a:ext cx="520700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后端结果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 DRC&amp;LVS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1287883" y="811651"/>
            <a:ext cx="4167505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600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04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75145" y="481330"/>
            <a:ext cx="2305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ym typeface="+mn-ea"/>
              </a:rPr>
              <a:t>DRC</a:t>
            </a:r>
            <a:r>
              <a:rPr lang="zh-CN" altLang="en-US" sz="2000" b="1">
                <a:sym typeface="+mn-ea"/>
              </a:rPr>
              <a:t>验证结果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13995"/>
            <a:ext cx="520700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后端结果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 DRC&amp;LVS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11651"/>
            <a:ext cx="4167505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600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05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454140" y="412750"/>
            <a:ext cx="3731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ym typeface="+mn-ea"/>
              </a:rPr>
              <a:t>LVS</a:t>
            </a:r>
            <a:r>
              <a:rPr lang="zh-CN" altLang="en-US" sz="2000" b="1">
                <a:sym typeface="+mn-ea"/>
              </a:rPr>
              <a:t>验证结果</a:t>
            </a:r>
            <a:endParaRPr lang="zh-CN" altLang="en-US" sz="2000" b="1"/>
          </a:p>
        </p:txBody>
      </p:sp>
      <p:pic>
        <p:nvPicPr>
          <p:cNvPr id="51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5" y="969645"/>
            <a:ext cx="10450195" cy="53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299335" y="2209800"/>
            <a:ext cx="7593965" cy="1744345"/>
          </a:xfrm>
          <a:prstGeom prst="rect">
            <a:avLst/>
          </a:prstGeom>
          <a:solidFill>
            <a:srgbClr val="005825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210292" y="2495467"/>
            <a:ext cx="2961640" cy="1106170"/>
          </a:xfrm>
          <a:prstGeom prst="rect">
            <a:avLst/>
          </a:prstGeom>
        </p:spPr>
        <p:txBody>
          <a:bodyPr wrap="none" lIns="109703" tIns="54851" rIns="109703" bIns="54851">
            <a:spAutoFit/>
          </a:bodyPr>
          <a:lstStyle/>
          <a:p>
            <a:pPr algn="ctr" defTabSz="822960">
              <a:lnSpc>
                <a:spcPct val="120000"/>
              </a:lnSpc>
            </a:pPr>
            <a:r>
              <a:rPr lang="zh-CN" altLang="en-US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5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2448733" y="2811791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05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PART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436435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任务点总结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19906"/>
            <a:ext cx="2340000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01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33070" y="887730"/>
            <a:ext cx="5370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C00000"/>
                </a:solidFill>
                <a:sym typeface="+mn-ea"/>
              </a:rPr>
              <a:t>全国总决赛任务点</a:t>
            </a:r>
            <a:endParaRPr lang="zh-CN" altLang="en-US" sz="2000" b="1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19165" y="894080"/>
            <a:ext cx="4740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C00000"/>
                </a:solidFill>
              </a:rPr>
              <a:t>本团队所做额外任务点</a:t>
            </a:r>
            <a:endParaRPr lang="zh-CN" altLang="en-US" sz="2000" b="1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760075" y="1680845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非法地址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0760075" y="2085975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可配置性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0760075" y="2498725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兼容性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760075" y="3559175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可配置性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760075" y="3927475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低功耗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0760075" y="4295775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可配置性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19165" y="5607050"/>
            <a:ext cx="4741545" cy="1010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20000"/>
              </a:lnSpc>
            </a:pPr>
            <a:r>
              <a:rPr lang="zh-CN" altLang="en-US" sz="2000" b="1">
                <a:solidFill>
                  <a:schemeClr val="tx1"/>
                </a:solidFill>
              </a:rPr>
              <a:t>团队已完成</a:t>
            </a:r>
            <a:r>
              <a:rPr lang="zh-CN" altLang="en-US" sz="2000" b="1">
                <a:solidFill>
                  <a:schemeClr val="tx1"/>
                </a:solidFill>
              </a:rPr>
              <a:t>全国总决赛的所有任务点，并且</a:t>
            </a:r>
            <a:r>
              <a:rPr lang="zh-CN" altLang="en-US" sz="2000" b="1">
                <a:solidFill>
                  <a:schemeClr val="tx1"/>
                </a:solidFill>
                <a:sym typeface="+mn-ea"/>
              </a:rPr>
              <a:t>实现</a:t>
            </a:r>
            <a:r>
              <a:rPr lang="zh-CN" altLang="en-US" sz="2000" b="1">
                <a:solidFill>
                  <a:schemeClr val="tx1"/>
                </a:solidFill>
              </a:rPr>
              <a:t>了一些赛题以外的功能点！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pic>
        <p:nvPicPr>
          <p:cNvPr id="8" name="图片 7" descr="额外"/>
          <p:cNvPicPr>
            <a:picLocks noChangeAspect="1"/>
          </p:cNvPicPr>
          <p:nvPr/>
        </p:nvPicPr>
        <p:blipFill>
          <a:blip r:embed="rId5"/>
          <a:srcRect b="4413"/>
          <a:stretch>
            <a:fillRect/>
          </a:stretch>
        </p:blipFill>
        <p:spPr>
          <a:xfrm>
            <a:off x="6019165" y="1306830"/>
            <a:ext cx="4740910" cy="4123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60075" y="2822575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兼容性</a:t>
            </a:r>
            <a:endParaRPr lang="zh-CN" altLang="en-US"/>
          </a:p>
        </p:txBody>
      </p:sp>
      <p:pic>
        <p:nvPicPr>
          <p:cNvPr id="10" name="图片 9" descr="任务"/>
          <p:cNvPicPr>
            <a:picLocks noChangeAspect="1"/>
          </p:cNvPicPr>
          <p:nvPr/>
        </p:nvPicPr>
        <p:blipFill>
          <a:blip r:embed="rId6"/>
          <a:srcRect b="5287"/>
          <a:stretch>
            <a:fillRect/>
          </a:stretch>
        </p:blipFill>
        <p:spPr>
          <a:xfrm>
            <a:off x="432435" y="1303020"/>
            <a:ext cx="5371465" cy="527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958409" y="2540026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ctr">
              <a:defRPr/>
            </a:pPr>
            <a:r>
              <a:rPr lang="en-US" altLang="zh-CN" sz="6600" b="1">
                <a:solidFill>
                  <a:srgbClr val="00582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THANKS</a:t>
            </a:r>
            <a:r>
              <a:rPr lang="zh-CN" altLang="en-US" sz="6600" b="1">
                <a:solidFill>
                  <a:srgbClr val="00582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！</a:t>
            </a:r>
            <a:endParaRPr lang="zh-CN" altLang="en-US" sz="6600" b="1" dirty="0">
              <a:solidFill>
                <a:srgbClr val="00582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89198" y="4159186"/>
            <a:ext cx="3410646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ctr">
              <a:defRPr/>
            </a:pPr>
            <a:r>
              <a:rPr lang="zh-CN" altLang="en-US" sz="300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谢谢各位评审</a:t>
            </a:r>
            <a:r>
              <a:rPr lang="zh-CN" altLang="en-US" sz="300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老师！</a:t>
            </a:r>
            <a:endParaRPr lang="zh-CN" altLang="en-US" sz="3000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1"/>
            </p:custDataLst>
          </p:nvPr>
        </p:nvCxnSpPr>
        <p:spPr>
          <a:xfrm>
            <a:off x="1414811" y="3699955"/>
            <a:ext cx="9360000" cy="0"/>
          </a:xfrm>
          <a:prstGeom prst="line">
            <a:avLst/>
          </a:prstGeom>
          <a:ln w="381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详细数据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290" y="128905"/>
            <a:ext cx="9748520" cy="666369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4135" y="233045"/>
            <a:ext cx="276415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数据流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 flipV="1">
            <a:off x="1341223" y="817366"/>
            <a:ext cx="2152650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02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38810" y="5814695"/>
            <a:ext cx="2782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系统详细</a:t>
            </a:r>
            <a:r>
              <a:rPr lang="zh-CN" altLang="en-US" sz="2000" b="1"/>
              <a:t>数据流框图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56080" y="2105660"/>
            <a:ext cx="8879840" cy="1810385"/>
          </a:xfrm>
          <a:prstGeom prst="rect">
            <a:avLst/>
          </a:prstGeom>
          <a:solidFill>
            <a:srgbClr val="005825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39327" y="2391327"/>
            <a:ext cx="5816600" cy="1106170"/>
          </a:xfrm>
          <a:prstGeom prst="rect">
            <a:avLst/>
          </a:prstGeom>
        </p:spPr>
        <p:txBody>
          <a:bodyPr wrap="none" lIns="109703" tIns="54851" rIns="109703" bIns="54851">
            <a:spAutoFit/>
          </a:bodyPr>
          <a:lstStyle/>
          <a:p>
            <a:pPr algn="ctr" defTabSz="822960">
              <a:lnSpc>
                <a:spcPct val="120000"/>
              </a:lnSpc>
            </a:pPr>
            <a:r>
              <a:rPr lang="zh-CN" altLang="en-US" sz="54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关键设计细节介绍</a:t>
            </a:r>
            <a:endParaRPr lang="zh-CN" altLang="en-US" sz="5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2131233" y="2707651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02  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PART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05105"/>
            <a:ext cx="792543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异常事务的处理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4K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边界、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非法地址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339318" y="767201"/>
            <a:ext cx="6768000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4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01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81" name="图片 81" descr="C4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970" y="1097915"/>
            <a:ext cx="4815840" cy="1737360"/>
          </a:xfrm>
          <a:prstGeom prst="rect">
            <a:avLst/>
          </a:prstGeom>
        </p:spPr>
      </p:pic>
      <p:pic>
        <p:nvPicPr>
          <p:cNvPr id="82" name="图片 82" descr="C4Kmy_fsm_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0318" y="3443923"/>
            <a:ext cx="2209800" cy="2571750"/>
          </a:xfrm>
          <a:prstGeom prst="rect">
            <a:avLst/>
          </a:prstGeom>
        </p:spPr>
      </p:pic>
      <p:pic>
        <p:nvPicPr>
          <p:cNvPr id="83" name="图片 83" descr="C4Kmy_fsm_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2173" y="3436938"/>
            <a:ext cx="2295525" cy="2571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10685" y="5980430"/>
            <a:ext cx="347281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algn="ctr" defTabSz="914400">
              <a:lnSpc>
                <a:spcPct val="100000"/>
              </a:lnSpc>
              <a:buClrTx/>
              <a:buSzTx/>
              <a:buFontTx/>
            </a:pPr>
            <a:r>
              <a:rPr lang="zh-CN" altLang="en-US" sz="1800" b="1"/>
              <a:t>传输状态</a:t>
            </a:r>
            <a:r>
              <a:rPr lang="zh-CN" altLang="en-US" b="1">
                <a:sym typeface="+mn-ea"/>
              </a:rPr>
              <a:t>转移图</a:t>
            </a:r>
            <a:endParaRPr lang="zh-CN" altLang="en-US" sz="1800" b="1"/>
          </a:p>
        </p:txBody>
      </p:sp>
      <p:pic>
        <p:nvPicPr>
          <p:cNvPr id="12" name="图片 11" descr="fif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" y="2727960"/>
            <a:ext cx="3452495" cy="30721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rcRect r="50169"/>
          <a:stretch>
            <a:fillRect/>
          </a:stretch>
        </p:blipFill>
        <p:spPr>
          <a:xfrm>
            <a:off x="8858885" y="1050290"/>
            <a:ext cx="2912110" cy="26733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rcRect l="50483"/>
          <a:stretch>
            <a:fillRect/>
          </a:stretch>
        </p:blipFill>
        <p:spPr>
          <a:xfrm>
            <a:off x="8865235" y="3694430"/>
            <a:ext cx="2843530" cy="26282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347210" y="2835275"/>
            <a:ext cx="3274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划分为两笔事务传输</a:t>
            </a:r>
            <a:endParaRPr lang="zh-CN" altLang="en-US" b="1"/>
          </a:p>
        </p:txBody>
      </p:sp>
      <p:sp>
        <p:nvSpPr>
          <p:cNvPr id="20" name="文本框 19"/>
          <p:cNvSpPr txBox="1"/>
          <p:nvPr/>
        </p:nvSpPr>
        <p:spPr>
          <a:xfrm>
            <a:off x="710565" y="5980430"/>
            <a:ext cx="285940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algn="ctr" defTabSz="914400">
              <a:lnSpc>
                <a:spcPct val="100000"/>
              </a:lnSpc>
              <a:buClrTx/>
              <a:buSzTx/>
              <a:buFontTx/>
            </a:pPr>
            <a:r>
              <a:rPr lang="en-US" altLang="zh-CN" sz="1800" b="1"/>
              <a:t>mst-fifo</a:t>
            </a:r>
            <a:r>
              <a:rPr lang="zh-CN" altLang="en-US" sz="1800" b="1"/>
              <a:t>接口</a:t>
            </a:r>
            <a:endParaRPr lang="zh-CN" altLang="en-US" sz="1800" b="1"/>
          </a:p>
        </p:txBody>
      </p:sp>
      <p:sp>
        <p:nvSpPr>
          <p:cNvPr id="21" name="内容占位符 2"/>
          <p:cNvSpPr txBox="1"/>
          <p:nvPr>
            <p:custDataLst>
              <p:tags r:id="rId12"/>
            </p:custDataLst>
          </p:nvPr>
        </p:nvSpPr>
        <p:spPr>
          <a:xfrm>
            <a:off x="231775" y="954405"/>
            <a:ext cx="3496310" cy="171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79400" fontAlgn="auto">
              <a:lnSpc>
                <a:spcPct val="115000"/>
              </a:lnSpc>
              <a:spcBef>
                <a:spcPts val="0"/>
              </a:spcBef>
              <a:extLst>
                <a:ext uri="{35155182-B16C-46BC-9424-99874614C6A1}">
                  <wpsdc:indentchars xmlns:wpsdc="http://www.wps.cn/officeDocument/2017/drawingmlCustomData" val="-100" checksum="3991477789"/>
                  <wpsdc:marlchars xmlns:wpsdc="http://www.wps.cn/officeDocument/2017/drawingmlCustomData" val="100" checksum="1487870873"/>
                </a:ext>
              </a:extLst>
            </a:pPr>
            <a:r>
              <a:rPr lang="en-US" altLang="zh-CN" sz="2200">
                <a:sym typeface="+mn-lt"/>
              </a:rPr>
              <a:t> </a:t>
            </a:r>
            <a:r>
              <a:rPr lang="zh-CN" altLang="en-US" sz="2200">
                <a:sym typeface="+mn-lt"/>
              </a:rPr>
              <a:t>跨</a:t>
            </a:r>
            <a:r>
              <a:rPr lang="en-US" altLang="zh-CN" sz="2200">
                <a:sym typeface="+mn-lt"/>
              </a:rPr>
              <a:t>4K边界</a:t>
            </a:r>
            <a:r>
              <a:rPr lang="zh-CN" altLang="en-US" sz="2200">
                <a:sym typeface="+mn-lt"/>
              </a:rPr>
              <a:t>检测</a:t>
            </a:r>
            <a:endParaRPr lang="en-US" altLang="zh-CN" sz="2200">
              <a:sym typeface="+mn-lt"/>
            </a:endParaRPr>
          </a:p>
          <a:p>
            <a:pPr marL="228600" indent="-279400" fontAlgn="auto">
              <a:lnSpc>
                <a:spcPct val="115000"/>
              </a:lnSpc>
              <a:spcBef>
                <a:spcPts val="0"/>
              </a:spcBef>
              <a:extLst>
                <a:ext uri="{35155182-B16C-46BC-9424-99874614C6A1}">
                  <wpsdc:indentchars xmlns:wpsdc="http://www.wps.cn/officeDocument/2017/drawingmlCustomData" val="-100" checksum="3991477789"/>
                  <wpsdc:marlchars xmlns:wpsdc="http://www.wps.cn/officeDocument/2017/drawingmlCustomData" val="100" checksum="1487870873"/>
                </a:ext>
              </a:extLst>
            </a:pPr>
            <a:r>
              <a:rPr lang="en-US" altLang="zh-CN" sz="2200">
                <a:sym typeface="+mn-lt"/>
              </a:rPr>
              <a:t> 4K边界处理: </a:t>
            </a:r>
            <a:r>
              <a:rPr lang="zh-CN" altLang="en-US" sz="2200">
                <a:solidFill>
                  <a:srgbClr val="C00000"/>
                </a:solidFill>
                <a:sym typeface="+mn-lt"/>
              </a:rPr>
              <a:t>拆分事务</a:t>
            </a:r>
            <a:endParaRPr lang="en-US" altLang="zh-CN" sz="2200">
              <a:solidFill>
                <a:srgbClr val="C00000"/>
              </a:solidFill>
              <a:sym typeface="+mn-lt"/>
            </a:endParaRPr>
          </a:p>
          <a:p>
            <a:pPr marL="228600" indent="-279400" fontAlgn="auto">
              <a:lnSpc>
                <a:spcPct val="115000"/>
              </a:lnSpc>
              <a:spcBef>
                <a:spcPts val="0"/>
              </a:spcBef>
              <a:extLst>
                <a:ext uri="{35155182-B16C-46BC-9424-99874614C6A1}">
                  <wpsdc:indentchars xmlns:wpsdc="http://www.wps.cn/officeDocument/2017/drawingmlCustomData" val="-100" checksum="3991477789"/>
                  <wpsdc:marlchars xmlns:wpsdc="http://www.wps.cn/officeDocument/2017/drawingmlCustomData" val="100" checksum="1487870873"/>
                </a:ext>
              </a:extLst>
            </a:pPr>
            <a:r>
              <a:rPr lang="en-US" altLang="zh-CN" sz="2200">
                <a:sym typeface="+mn-lt"/>
              </a:rPr>
              <a:t> </a:t>
            </a:r>
            <a:r>
              <a:rPr lang="zh-CN" altLang="en-US" sz="2200">
                <a:sym typeface="+mn-lt"/>
              </a:rPr>
              <a:t>非法地址</a:t>
            </a:r>
            <a:r>
              <a:rPr lang="en-US" altLang="zh-CN" sz="2200">
                <a:sym typeface="+mn-lt"/>
              </a:rPr>
              <a:t>: </a:t>
            </a:r>
            <a:r>
              <a:rPr lang="en-US" altLang="zh-CN" sz="2200">
                <a:solidFill>
                  <a:srgbClr val="C00000"/>
                </a:solidFill>
                <a:sym typeface="+mn-lt"/>
              </a:rPr>
              <a:t>default从机</a:t>
            </a:r>
            <a:endParaRPr lang="en-US" altLang="zh-CN" sz="2200">
              <a:solidFill>
                <a:srgbClr val="C00000"/>
              </a:solidFill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776335" y="489585"/>
            <a:ext cx="2281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ym typeface="+mn-ea"/>
              </a:rPr>
              <a:t>default slave读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/>
              <a:t>写数据处理状态转移图</a:t>
            </a:r>
            <a:endParaRPr lang="zh-CN" altLang="en-US" b="1"/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3575685" y="2454910"/>
            <a:ext cx="0" cy="4229735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536305" y="838200"/>
            <a:ext cx="0" cy="5863590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208135" y="6254115"/>
            <a:ext cx="1717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/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WAIT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状态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</a:t>
            </a:r>
            <a:r>
              <a:rPr lang="zh-CN" altLang="en-US" sz="1600">
                <a:solidFill>
                  <a:schemeClr val="tx1"/>
                </a:solidFill>
              </a:rPr>
              <a:t>响应发出的非法事务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图片 18" descr="IF_DECODE等"/>
          <p:cNvPicPr>
            <a:picLocks noChangeAspect="1"/>
          </p:cNvPicPr>
          <p:nvPr/>
        </p:nvPicPr>
        <p:blipFill>
          <a:blip r:embed="rId1"/>
          <a:srcRect l="54560"/>
          <a:stretch>
            <a:fillRect/>
          </a:stretch>
        </p:blipFill>
        <p:spPr>
          <a:xfrm>
            <a:off x="6687185" y="2174240"/>
            <a:ext cx="5065395" cy="4676775"/>
          </a:xfrm>
          <a:prstGeom prst="rect">
            <a:avLst/>
          </a:prstGeom>
        </p:spPr>
      </p:pic>
      <p:pic>
        <p:nvPicPr>
          <p:cNvPr id="18" name="图片 17" descr="IF_DECODE等"/>
          <p:cNvPicPr>
            <a:picLocks noChangeAspect="1"/>
          </p:cNvPicPr>
          <p:nvPr/>
        </p:nvPicPr>
        <p:blipFill>
          <a:blip r:embed="rId1"/>
          <a:srcRect r="47131"/>
          <a:stretch>
            <a:fillRect/>
          </a:stretch>
        </p:blipFill>
        <p:spPr>
          <a:xfrm>
            <a:off x="170180" y="1270000"/>
            <a:ext cx="5993765" cy="4756785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746881"/>
            <a:ext cx="5206365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02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723515" y="6101080"/>
            <a:ext cx="2918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m2s</a:t>
            </a:r>
            <a:r>
              <a:rPr lang="zh-CN" altLang="en-US" b="1"/>
              <a:t>模块</a:t>
            </a:r>
            <a:r>
              <a:rPr lang="zh-CN" altLang="en-US" b="1"/>
              <a:t>框图</a:t>
            </a:r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7117715" y="6089650"/>
            <a:ext cx="2918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s2m</a:t>
            </a:r>
            <a:r>
              <a:rPr lang="zh-CN" altLang="en-US" b="1"/>
              <a:t>模块示</a:t>
            </a:r>
            <a:r>
              <a:rPr lang="zh-CN" altLang="en-US" b="1"/>
              <a:t>框图</a:t>
            </a:r>
            <a:endParaRPr lang="zh-CN" altLang="en-US" b="1"/>
          </a:p>
        </p:txBody>
      </p:sp>
      <p:sp>
        <p:nvSpPr>
          <p:cNvPr id="21" name="内容占位符 2"/>
          <p:cNvSpPr txBox="1"/>
          <p:nvPr>
            <p:custDataLst>
              <p:tags r:id="rId5"/>
            </p:custDataLst>
          </p:nvPr>
        </p:nvSpPr>
        <p:spPr>
          <a:xfrm>
            <a:off x="6395085" y="791210"/>
            <a:ext cx="5839460" cy="1576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indent="-279400" algn="l" fontAlgn="auto">
              <a:lnSpc>
                <a:spcPct val="115000"/>
              </a:lnSpc>
              <a:spcBef>
                <a:spcPts val="0"/>
              </a:spcBef>
              <a:buClrTx/>
              <a:buSzTx/>
              <a:extLst>
                <a:ext uri="{35155182-B16C-46BC-9424-99874614C6A1}">
                  <wpsdc:indentchars xmlns:wpsdc="http://www.wps.cn/officeDocument/2017/drawingmlCustomData" val="-100" checksum="3991477789"/>
                </a:ext>
              </a:extLst>
            </a:pPr>
            <a:r>
              <a:rPr lang="en-US" altLang="zh-CN" sz="2200">
                <a:sym typeface="+mn-ea"/>
              </a:rPr>
              <a:t> </a:t>
            </a:r>
            <a:r>
              <a:rPr lang="zh-CN" altLang="en-US" sz="2200">
                <a:sym typeface="+mn-ea"/>
              </a:rPr>
              <a:t>ADDR、ID的相应bit可作为译码信息</a:t>
            </a:r>
            <a:endParaRPr lang="zh-CN" altLang="en-US" sz="2200">
              <a:solidFill>
                <a:schemeClr val="tx1"/>
              </a:solidFill>
              <a:sym typeface="+mn-ea"/>
            </a:endParaRPr>
          </a:p>
          <a:p>
            <a:pPr marL="360045" indent="-279400" algn="l" fontAlgn="auto">
              <a:lnSpc>
                <a:spcPct val="115000"/>
              </a:lnSpc>
              <a:spcBef>
                <a:spcPts val="0"/>
              </a:spcBef>
              <a:buClrTx/>
              <a:buSzTx/>
              <a:extLst>
                <a:ext uri="{35155182-B16C-46BC-9424-99874614C6A1}">
                  <wpsdc:indentchars xmlns:wpsdc="http://www.wps.cn/officeDocument/2017/drawingmlCustomData" val="-100" checksum="3991477789"/>
                </a:ext>
              </a:extLst>
            </a:pPr>
            <a:r>
              <a:rPr lang="en-US" altLang="zh-CN" sz="220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200">
                <a:solidFill>
                  <a:srgbClr val="C00000"/>
                </a:solidFill>
                <a:sym typeface="+mn-ea"/>
              </a:rPr>
              <a:t>a</a:t>
            </a:r>
            <a:r>
              <a:rPr lang="zh-CN" altLang="en-US" sz="2200">
                <a:solidFill>
                  <a:srgbClr val="C00000"/>
                </a:solidFill>
                <a:sym typeface="+mn-ea"/>
              </a:rPr>
              <a:t>rbiter可配置</a:t>
            </a:r>
            <a:r>
              <a:rPr lang="zh-CN" altLang="en-US" sz="2200">
                <a:solidFill>
                  <a:schemeClr val="tx1"/>
                </a:solidFill>
                <a:sym typeface="+mn-ea"/>
              </a:rPr>
              <a:t>为固定/轮询优先级</a:t>
            </a:r>
            <a:endParaRPr lang="zh-CN" altLang="en-US" sz="2200">
              <a:solidFill>
                <a:schemeClr val="tx1"/>
              </a:solidFill>
              <a:sym typeface="+mn-ea"/>
            </a:endParaRPr>
          </a:p>
          <a:p>
            <a:pPr marL="360045" indent="-279400" algn="l" fontAlgn="auto">
              <a:lnSpc>
                <a:spcPct val="115000"/>
              </a:lnSpc>
              <a:spcBef>
                <a:spcPts val="0"/>
              </a:spcBef>
              <a:buClrTx/>
              <a:buSzTx/>
              <a:extLst>
                <a:ext uri="{35155182-B16C-46BC-9424-99874614C6A1}">
                  <wpsdc:indentchars xmlns:wpsdc="http://www.wps.cn/officeDocument/2017/drawingmlCustomData" val="-100" checksum="3991477789"/>
                </a:ext>
              </a:extLst>
            </a:pPr>
            <a:r>
              <a:rPr lang="en-US" altLang="zh-CN" sz="220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200">
                <a:solidFill>
                  <a:schemeClr val="tx1"/>
                </a:solidFill>
                <a:sym typeface="+mn-ea"/>
              </a:rPr>
              <a:t>s0/1/2</a:t>
            </a:r>
            <a:r>
              <a:rPr lang="zh-CN" altLang="en-US" sz="2200">
                <a:solidFill>
                  <a:srgbClr val="C00000"/>
                </a:solidFill>
                <a:sym typeface="+mn-ea"/>
              </a:rPr>
              <a:t>通道可配置</a:t>
            </a:r>
            <a:r>
              <a:rPr lang="zh-CN" altLang="en-US" sz="2200">
                <a:solidFill>
                  <a:schemeClr val="tx1"/>
                </a:solidFill>
                <a:sym typeface="+mn-ea"/>
              </a:rPr>
              <a:t>使能-节省功耗</a:t>
            </a:r>
            <a:endParaRPr lang="zh-CN" altLang="en-US" sz="2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334135" y="177165"/>
            <a:ext cx="792543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交叉矩阵模块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</a:t>
            </a:r>
            <a:r>
              <a:rPr 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m2s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s2m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55" y="4902200"/>
            <a:ext cx="21355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译码信息：</a:t>
            </a:r>
            <a:endParaRPr lang="zh-CN" altLang="en-US" b="1"/>
          </a:p>
          <a:p>
            <a:r>
              <a:rPr lang="en-US" altLang="zh-CN"/>
              <a:t>   ARADDR</a:t>
            </a:r>
            <a:r>
              <a:rPr lang="en-US" altLang="zh-CN">
                <a:sym typeface="+mn-ea"/>
              </a:rPr>
              <a:t>[15:12]</a:t>
            </a:r>
            <a:endParaRPr lang="en-US" altLang="zh-CN"/>
          </a:p>
          <a:p>
            <a:r>
              <a:rPr lang="en-US" altLang="zh-CN"/>
              <a:t>   AWADDR</a:t>
            </a:r>
            <a:r>
              <a:rPr lang="en-US" altLang="zh-CN">
                <a:sym typeface="+mn-ea"/>
              </a:rPr>
              <a:t>[15:12]</a:t>
            </a:r>
            <a:endParaRPr lang="en-US" altLang="zh-CN">
              <a:sym typeface="+mn-ea"/>
            </a:endParaRPr>
          </a:p>
          <a:p>
            <a:r>
              <a:rPr lang="en-US" altLang="zh-CN"/>
              <a:t>   WID[3:2]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307955" y="4890770"/>
            <a:ext cx="1877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译码信息：</a:t>
            </a:r>
            <a:endParaRPr lang="zh-CN" altLang="en-US" b="1"/>
          </a:p>
          <a:p>
            <a:r>
              <a:rPr lang="en-US" altLang="zh-CN"/>
              <a:t>    RID</a:t>
            </a:r>
            <a:r>
              <a:rPr lang="en-US" altLang="zh-CN">
                <a:sym typeface="+mn-ea"/>
              </a:rPr>
              <a:t>[5:4]</a:t>
            </a:r>
            <a:endParaRPr lang="en-US" altLang="zh-CN"/>
          </a:p>
          <a:p>
            <a:r>
              <a:rPr lang="en-US" altLang="zh-CN"/>
              <a:t>    BID</a:t>
            </a:r>
            <a:r>
              <a:rPr lang="en-US" altLang="zh-CN">
                <a:sym typeface="+mn-ea"/>
              </a:rPr>
              <a:t>[5:4]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2276475" y="892810"/>
            <a:ext cx="381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译码</a:t>
            </a:r>
            <a:r>
              <a:rPr lang="en-US" altLang="zh-CN"/>
              <a:t> → </a:t>
            </a:r>
            <a:r>
              <a:rPr lang="zh-CN" altLang="en-US"/>
              <a:t>仲裁</a:t>
            </a:r>
            <a:r>
              <a:rPr lang="en-US" altLang="zh-CN"/>
              <a:t> → </a:t>
            </a:r>
            <a:r>
              <a:rPr lang="zh-CN" altLang="en-US"/>
              <a:t>路由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1125" y="3245485"/>
            <a:ext cx="6697345" cy="12331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890" y="4829810"/>
            <a:ext cx="4608830" cy="12452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3253740"/>
            <a:ext cx="4431665" cy="12071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35" y="4794250"/>
            <a:ext cx="6809740" cy="128079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5"/>
          <a:srcRect r="472"/>
          <a:stretch>
            <a:fillRect/>
          </a:stretch>
        </p:blipFill>
        <p:spPr>
          <a:xfrm>
            <a:off x="3958590" y="765175"/>
            <a:ext cx="7491730" cy="217805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334135" y="233045"/>
            <a:ext cx="71812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划分与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地址映射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7"/>
            </p:custDataLst>
          </p:nvPr>
        </p:nvCxnSpPr>
        <p:spPr>
          <a:xfrm flipV="1">
            <a:off x="1379958" y="792601"/>
            <a:ext cx="3420000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8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9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03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2250" y="1142365"/>
            <a:ext cx="3736340" cy="1649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28600" indent="-254000" algn="l" fontAlgn="auto">
              <a:lnSpc>
                <a:spcPct val="11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u"/>
              <a:extLst>
                <a:ext uri="{35155182-B16C-46BC-9424-99874614C6A1}">
                  <wpsdc:indentchars xmlns:wpsdc="http://www.wps.cn/officeDocument/2017/drawingmlCustomData" val="-100" checksum="256801744"/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zh-CN" altLang="en-US" sz="2000" b="1">
                <a:sym typeface="+mn-lt"/>
              </a:rPr>
              <a:t>地址映射</a:t>
            </a:r>
            <a:r>
              <a:rPr lang="en-US" altLang="zh-CN" sz="2000" b="1">
                <a:sym typeface="+mn-lt"/>
              </a:rPr>
              <a:t>: </a:t>
            </a:r>
            <a:r>
              <a:rPr lang="zh-CN" altLang="en-US" sz="2000">
                <a:sym typeface="+mn-lt"/>
              </a:rPr>
              <a:t>规定地址映射到相应从机的范围</a:t>
            </a:r>
            <a:endParaRPr lang="zh-CN" altLang="en-US" sz="2000" b="1">
              <a:sym typeface="+mn-lt"/>
            </a:endParaRPr>
          </a:p>
          <a:p>
            <a:pPr marL="228600" indent="-254000" algn="l" fontAlgn="auto">
              <a:lnSpc>
                <a:spcPct val="11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u"/>
              <a:extLst>
                <a:ext uri="{35155182-B16C-46BC-9424-99874614C6A1}">
                  <wpsdc:indentchars xmlns:wpsdc="http://www.wps.cn/officeDocument/2017/drawingmlCustomData" val="-100" checksum="256801744"/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2000" b="1">
                <a:sym typeface="+mn-lt"/>
              </a:rPr>
              <a:t>ID划分</a:t>
            </a:r>
            <a:r>
              <a:rPr lang="en-US" altLang="zh-CN" sz="2000" b="1">
                <a:sym typeface="+mn-lt"/>
              </a:rPr>
              <a:t>: </a:t>
            </a:r>
            <a:r>
              <a:rPr lang="zh-CN" altLang="en-US" sz="2000">
                <a:sym typeface="+mn-lt"/>
              </a:rPr>
              <a:t>规定</a:t>
            </a:r>
            <a:r>
              <a:rPr lang="zh-CN" altLang="en-US" sz="2000">
                <a:solidFill>
                  <a:srgbClr val="C00000"/>
                </a:solidFill>
                <a:sym typeface="+mn-lt"/>
              </a:rPr>
              <a:t>标记位</a:t>
            </a:r>
            <a:r>
              <a:rPr lang="zh-CN" altLang="en-US" sz="2000">
                <a:sym typeface="+mn-lt"/>
              </a:rPr>
              <a:t>用于乱序</a:t>
            </a:r>
            <a:r>
              <a:rPr lang="en-US" altLang="zh-CN" sz="2000">
                <a:sym typeface="+mn-lt"/>
              </a:rPr>
              <a:t>/</a:t>
            </a:r>
            <a:r>
              <a:rPr lang="zh-CN" altLang="en-US" sz="2000">
                <a:sym typeface="+mn-lt"/>
              </a:rPr>
              <a:t>交织数据的译码</a:t>
            </a:r>
            <a:r>
              <a:rPr lang="en-US" altLang="zh-CN" sz="2000">
                <a:sym typeface="+mn-lt"/>
              </a:rPr>
              <a:t>-</a:t>
            </a:r>
            <a:r>
              <a:rPr lang="zh-CN" altLang="en-US" sz="2000">
                <a:sym typeface="+mn-lt"/>
              </a:rPr>
              <a:t>路由</a:t>
            </a:r>
            <a:r>
              <a:rPr lang="zh-CN" altLang="en-US" sz="2000">
                <a:sym typeface="+mn-lt"/>
              </a:rPr>
              <a:t>功能</a:t>
            </a:r>
            <a:endParaRPr lang="zh-CN" altLang="en-US" sz="2000"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8670" y="6007100"/>
            <a:ext cx="556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各</a:t>
            </a:r>
            <a:r>
              <a:rPr lang="en-US" altLang="zh-CN"/>
              <a:t>master</a:t>
            </a:r>
            <a:r>
              <a:rPr lang="zh-CN" altLang="en-US"/>
              <a:t>和</a:t>
            </a:r>
            <a:r>
              <a:rPr lang="en-US" altLang="zh-CN"/>
              <a:t>slave</a:t>
            </a:r>
            <a:r>
              <a:rPr lang="zh-CN" altLang="en-US"/>
              <a:t>的编号都分别为</a:t>
            </a:r>
            <a:r>
              <a:rPr lang="en-US" altLang="zh-CN"/>
              <a:t>2’d1, 2’d2, 2’d3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531110" y="4436745"/>
            <a:ext cx="237490" cy="34988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8373110" y="4480560"/>
            <a:ext cx="237490" cy="34988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肘形连接符 12"/>
          <p:cNvCxnSpPr/>
          <p:nvPr/>
        </p:nvCxnSpPr>
        <p:spPr>
          <a:xfrm rot="16200000" flipV="1">
            <a:off x="4514215" y="3489325"/>
            <a:ext cx="3140075" cy="2146300"/>
          </a:xfrm>
          <a:prstGeom prst="bentConnector3">
            <a:avLst>
              <a:gd name="adj1" fmla="val 47087"/>
            </a:avLst>
          </a:prstGeom>
          <a:ln w="38100" cap="flat" cmpd="sng" algn="ctr">
            <a:solidFill>
              <a:srgbClr val="7030A0"/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533336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乱序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交织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传输的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关键点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34511"/>
            <a:ext cx="4408805" cy="0"/>
          </a:xfrm>
          <a:prstGeom prst="line">
            <a:avLst/>
          </a:prstGeom>
          <a:ln w="22225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04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4" name="图片 3" descr="reord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485" y="4364990"/>
            <a:ext cx="9495790" cy="1957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520" y="1176655"/>
            <a:ext cx="4546600" cy="2331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28600" indent="-228600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u"/>
              <a:extLst>
                <a:ext uri="{35155182-B16C-46BC-9424-99874614C6A1}">
                  <wpsdc:indentchars xmlns:wpsdc="http://www.wps.cn/officeDocument/2017/drawingmlCustomData" val="-100" checksum="2375606082"/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b="1">
                <a:sym typeface="+mn-ea"/>
              </a:rPr>
              <a:t>存储</a:t>
            </a:r>
            <a:r>
              <a:rPr lang="en-US" altLang="zh-CN" b="1">
                <a:sym typeface="+mn-ea"/>
              </a:rPr>
              <a:t>ID: </a:t>
            </a:r>
            <a:r>
              <a:rPr lang="zh-CN" altLang="en-US"/>
              <a:t>sid_buffer存储</a:t>
            </a:r>
            <a:r>
              <a:rPr lang="en-US" altLang="zh-CN"/>
              <a:t>m2s</a:t>
            </a:r>
            <a:r>
              <a:rPr lang="zh-CN" altLang="en-US"/>
              <a:t>输出的地址通道中Sx_AR</a:t>
            </a:r>
            <a:r>
              <a:rPr lang="en-US" altLang="zh-CN"/>
              <a:t>ID</a:t>
            </a:r>
            <a:r>
              <a:rPr lang="zh-CN" altLang="en-US"/>
              <a:t>与</a:t>
            </a:r>
            <a:r>
              <a:rPr lang="en-US" altLang="zh-CN"/>
              <a:t>S</a:t>
            </a:r>
            <a:r>
              <a:rPr lang="en-US" altLang="zh-CN"/>
              <a:t>x_AW</a:t>
            </a:r>
            <a:r>
              <a:rPr lang="zh-CN" altLang="en-US"/>
              <a:t>ID</a:t>
            </a:r>
            <a:endParaRPr lang="zh-CN" altLang="en-US"/>
          </a:p>
          <a:p>
            <a:pPr marL="228600" indent="-228600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u"/>
              <a:extLst>
                <a:ext uri="{35155182-B16C-46BC-9424-99874614C6A1}">
                  <wpsdc:indentchars xmlns:wpsdc="http://www.wps.cn/officeDocument/2017/drawingmlCustomData" val="-100" checksum="2375606082"/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b="1"/>
              <a:t>存放顺序</a:t>
            </a:r>
            <a:r>
              <a:rPr lang="en-US" altLang="zh-CN" b="1"/>
              <a:t>: </a:t>
            </a:r>
            <a:r>
              <a:rPr lang="zh-CN" altLang="en-US"/>
              <a:t>按事务的传输顺序来放置</a:t>
            </a:r>
            <a:r>
              <a:rPr lang="zh-CN" altLang="en-US">
                <a:sym typeface="+mn-ea"/>
              </a:rPr>
              <a:t>事务的</a:t>
            </a:r>
            <a:r>
              <a:rPr lang="zh-CN" altLang="en-US"/>
              <a:t>ID顺序</a:t>
            </a:r>
            <a:endParaRPr lang="zh-CN" altLang="en-US"/>
          </a:p>
          <a:p>
            <a:pPr marL="228600" indent="-228600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u"/>
              <a:extLst>
                <a:ext uri="{35155182-B16C-46BC-9424-99874614C6A1}">
                  <wpsdc:indentchars xmlns:wpsdc="http://www.wps.cn/officeDocument/2017/drawingmlCustomData" val="-100" checksum="2375606082"/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b="1">
                <a:sym typeface="+mn-ea"/>
              </a:rPr>
              <a:t>清除</a:t>
            </a:r>
            <a:r>
              <a:rPr lang="en-US" altLang="zh-CN" b="1">
                <a:sym typeface="+mn-ea"/>
              </a:rPr>
              <a:t>ID: </a:t>
            </a:r>
            <a:r>
              <a:rPr lang="zh-CN" altLang="en-US">
                <a:sym typeface="+mn-ea"/>
              </a:rPr>
              <a:t>数据通道的</a:t>
            </a:r>
            <a:r>
              <a:rPr lang="zh-CN" altLang="en-US"/>
              <a:t>LAST信号到来时，清除该事务的</a:t>
            </a:r>
            <a:r>
              <a:rPr lang="en-US" altLang="zh-CN"/>
              <a:t>ID</a:t>
            </a:r>
            <a:endParaRPr lang="zh-CN" altLang="en-US">
              <a:sym typeface="+mn-ea"/>
            </a:endParaRPr>
          </a:p>
          <a:p>
            <a:pPr marL="228600" indent="-228600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u"/>
              <a:extLst>
                <a:ext uri="{35155182-B16C-46BC-9424-99874614C6A1}">
                  <wpsdc:indentchars xmlns:wpsdc="http://www.wps.cn/officeDocument/2017/drawingmlCustomData" val="-100" checksum="2375606082"/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b="1">
                <a:sym typeface="+mn-ea"/>
              </a:rPr>
              <a:t>调整顺序</a:t>
            </a:r>
            <a:r>
              <a:rPr lang="en-US" altLang="zh-CN" b="1">
                <a:sym typeface="+mn-ea"/>
              </a:rPr>
              <a:t>: </a:t>
            </a:r>
            <a:r>
              <a:rPr lang="zh-CN" altLang="en-US"/>
              <a:t>调整ID放置的顺序，使得ID放置顺序与当前未结束事务的传输顺序一致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2730" y="3954780"/>
            <a:ext cx="3799840" cy="2621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0000"/>
              </a:lnSpc>
            </a:pPr>
            <a:r>
              <a:rPr lang="zh-CN" b="1">
                <a:latin typeface="+mn-ea"/>
                <a:cs typeface="+mn-ea"/>
              </a:rPr>
              <a:t>     ar/aw_reorder模块</a:t>
            </a:r>
            <a:r>
              <a:rPr lang="zh-CN" altLang="en-US"/>
              <a:t>用于实现“</a:t>
            </a:r>
            <a:r>
              <a:rPr lang="zh-CN" altLang="en-US">
                <a:solidFill>
                  <a:srgbClr val="FF0000"/>
                </a:solidFill>
              </a:rPr>
              <a:t>不同事务相同ID时的数据传输需要保序</a:t>
            </a:r>
            <a:r>
              <a:rPr lang="zh-CN" altLang="en-US"/>
              <a:t>”这一原则。reorder模块根据当前传输数据的</a:t>
            </a:r>
            <a:endParaRPr lang="zh-CN" altLang="en-US"/>
          </a:p>
          <a:p>
            <a:pPr indent="0" fontAlgn="auto">
              <a:lnSpc>
                <a:spcPct val="120000"/>
              </a:lnSpc>
            </a:pPr>
            <a:r>
              <a:rPr lang="zh-CN" altLang="en-US"/>
              <a:t>ID以及rob_buffer</a:t>
            </a:r>
            <a:endParaRPr lang="zh-CN" altLang="en-US"/>
          </a:p>
          <a:p>
            <a:pPr indent="0" fontAlgn="auto">
              <a:lnSpc>
                <a:spcPct val="120000"/>
              </a:lnSpc>
            </a:pPr>
            <a:r>
              <a:rPr lang="zh-CN" altLang="en-US"/>
              <a:t>中ID的数值和顺序决定该笔数据传输是否被授权，由order_grant指示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80480" y="348615"/>
            <a:ext cx="3874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sid_buffer模块示意图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6601460" y="6375400"/>
            <a:ext cx="3889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400" b="1"/>
              <a:t>保序</a:t>
            </a:r>
            <a:r>
              <a:rPr lang="en-US" altLang="zh-CN" sz="2400" b="1"/>
              <a:t>reorder</a:t>
            </a:r>
            <a:r>
              <a:rPr lang="zh-CN" altLang="en-US" sz="2400" b="1"/>
              <a:t>算法流程图</a:t>
            </a:r>
            <a:endParaRPr lang="zh-CN" altLang="en-US" sz="2400" b="1"/>
          </a:p>
        </p:txBody>
      </p:sp>
      <p:pic>
        <p:nvPicPr>
          <p:cNvPr id="8" name="图片 7" descr="sid_buffe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0" y="869315"/>
            <a:ext cx="7343775" cy="3406140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346075" y="3870960"/>
            <a:ext cx="4368800" cy="0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ys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COMMONDATA" val="eyJoZGlkIjoiMGMwYTFiNDFiYjg5MDFjYzU4YjQ4YmQ0YzYwM2JmZmMifQ=="/>
  <p:tag name="commondata" val="eyJoZGlkIjoiYTU0ZjJlMzRmZmI1MzAxN2JkNzliNjQ0YjNiMzljMDYifQ==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5218</Words>
  <Application>WPS 演示</Application>
  <PresentationFormat>宽屏</PresentationFormat>
  <Paragraphs>443</Paragraphs>
  <Slides>38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Wingdings</vt:lpstr>
      <vt:lpstr>Segoe UI</vt:lpstr>
      <vt:lpstr>Calibri</vt:lpstr>
      <vt:lpstr>Times New Roman</vt:lpstr>
      <vt:lpstr>Calibri</vt:lpstr>
      <vt:lpstr>等线</vt:lpstr>
      <vt:lpstr>Arial Unicode MS</vt:lpstr>
      <vt:lpstr>Cambria Math</vt:lpstr>
      <vt:lpstr>MS Mincho</vt:lpstr>
      <vt:lpstr>Segoe Print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HyperlinkBase>http://yymoban.taobao.com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王瑶</dc:creator>
  <cp:lastModifiedBy>别让灰尘落到心上、</cp:lastModifiedBy>
  <cp:revision>944</cp:revision>
  <dcterms:created xsi:type="dcterms:W3CDTF">2016-07-01T07:52:00Z</dcterms:created>
  <dcterms:modified xsi:type="dcterms:W3CDTF">2024-11-02T09:15:00Z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14A5B6BD0F6045EBB866F557E2F9F6A1_13</vt:lpwstr>
  </property>
  <property fmtid="{D5CDD505-2E9C-101B-9397-08002B2CF9AE}" pid="3" name="KSOProductBuildVer">
    <vt:lpwstr>2052-12.1.0.18608</vt:lpwstr>
  </property>
</Properties>
</file>